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4.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0" r:id="rId2"/>
  </p:sldMasterIdLst>
  <p:notesMasterIdLst>
    <p:notesMasterId r:id="rId32"/>
  </p:notesMasterIdLst>
  <p:sldIdLst>
    <p:sldId id="256" r:id="rId3"/>
    <p:sldId id="313" r:id="rId4"/>
    <p:sldId id="258" r:id="rId5"/>
    <p:sldId id="314" r:id="rId6"/>
    <p:sldId id="296" r:id="rId7"/>
    <p:sldId id="301" r:id="rId8"/>
    <p:sldId id="309" r:id="rId9"/>
    <p:sldId id="259" r:id="rId10"/>
    <p:sldId id="261" r:id="rId11"/>
    <p:sldId id="262" r:id="rId12"/>
    <p:sldId id="315" r:id="rId13"/>
    <p:sldId id="317" r:id="rId14"/>
    <p:sldId id="345" r:id="rId15"/>
    <p:sldId id="308" r:id="rId16"/>
    <p:sldId id="321" r:id="rId17"/>
    <p:sldId id="264" r:id="rId18"/>
    <p:sldId id="307" r:id="rId19"/>
    <p:sldId id="346" r:id="rId20"/>
    <p:sldId id="312" r:id="rId21"/>
    <p:sldId id="268" r:id="rId22"/>
    <p:sldId id="347" r:id="rId23"/>
    <p:sldId id="273" r:id="rId24"/>
    <p:sldId id="271" r:id="rId25"/>
    <p:sldId id="257" r:id="rId26"/>
    <p:sldId id="348" r:id="rId27"/>
    <p:sldId id="349" r:id="rId28"/>
    <p:sldId id="260" r:id="rId29"/>
    <p:sldId id="282" r:id="rId30"/>
    <p:sldId id="278" r:id="rId31"/>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ejandra Contreras Altmann" initials="ACA" lastIdx="1" clrIdx="0">
    <p:extLst>
      <p:ext uri="{19B8F6BF-5375-455C-9EA6-DF929625EA0E}">
        <p15:presenceInfo xmlns:p15="http://schemas.microsoft.com/office/powerpoint/2012/main" userId="b6ce36c79df7636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97B6"/>
    <a:srgbClr val="8A9BB4"/>
    <a:srgbClr val="4B5C7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968709-25EB-40BB-83C8-FD256CD4A361}" type="doc">
      <dgm:prSet loTypeId="urn:microsoft.com/office/officeart/2008/layout/LinedList" loCatId="list" qsTypeId="urn:microsoft.com/office/officeart/2005/8/quickstyle/simple3" qsCatId="simple" csTypeId="urn:microsoft.com/office/officeart/2005/8/colors/accent4_1" csCatId="accent4"/>
      <dgm:spPr/>
      <dgm:t>
        <a:bodyPr/>
        <a:lstStyle/>
        <a:p>
          <a:endParaRPr lang="en-US"/>
        </a:p>
      </dgm:t>
    </dgm:pt>
    <dgm:pt modelId="{214540F1-4FB0-443B-A235-AB27B04B287A}">
      <dgm:prSet custT="1"/>
      <dgm:spPr/>
      <dgm:t>
        <a:bodyPr/>
        <a:lstStyle/>
        <a:p>
          <a:r>
            <a:rPr lang="es-MX" sz="1600" b="1" dirty="0"/>
            <a:t>1. Equidad: mejorar la igualdad en el acceso, permanencia y egreso de los estudiantes</a:t>
          </a:r>
          <a:r>
            <a:rPr lang="es-MX" sz="1600" dirty="0"/>
            <a:t>, disociando en la medida de lo posible las oportunidades educativas del estudiante de su nivel socioeconómico. Asimismo, debe ser </a:t>
          </a:r>
          <a:r>
            <a:rPr lang="es-MX" sz="1600" b="1" dirty="0"/>
            <a:t>inclusiva, diversa, intercultural y no discriminatoria</a:t>
          </a:r>
          <a:r>
            <a:rPr lang="es-MX" sz="1600" dirty="0"/>
            <a:t>. </a:t>
          </a:r>
          <a:endParaRPr lang="en-US" sz="1600" dirty="0"/>
        </a:p>
      </dgm:t>
    </dgm:pt>
    <dgm:pt modelId="{4DB25B57-FA51-4F1B-8F4A-7E66113BEEA8}" type="parTrans" cxnId="{02C124A6-7000-4041-953A-4E70ABB4A674}">
      <dgm:prSet/>
      <dgm:spPr/>
      <dgm:t>
        <a:bodyPr/>
        <a:lstStyle/>
        <a:p>
          <a:endParaRPr lang="en-US"/>
        </a:p>
      </dgm:t>
    </dgm:pt>
    <dgm:pt modelId="{0261A793-4EC0-48CB-B752-E2306A3039AF}" type="sibTrans" cxnId="{02C124A6-7000-4041-953A-4E70ABB4A674}">
      <dgm:prSet/>
      <dgm:spPr/>
      <dgm:t>
        <a:bodyPr/>
        <a:lstStyle/>
        <a:p>
          <a:endParaRPr lang="en-US"/>
        </a:p>
      </dgm:t>
    </dgm:pt>
    <dgm:pt modelId="{1537F478-E0F2-42BA-9C67-C0537199C58C}">
      <dgm:prSet custT="1"/>
      <dgm:spPr/>
      <dgm:t>
        <a:bodyPr/>
        <a:lstStyle/>
        <a:p>
          <a:r>
            <a:rPr lang="es-MX" sz="1600" b="1" dirty="0"/>
            <a:t>2. Calidad: garantizar estándares en la provisión y resultados del sistema de educación en su conjunto</a:t>
          </a:r>
          <a:r>
            <a:rPr lang="es-MX" sz="1600" dirty="0"/>
            <a:t>, mediante el cumplimiento de criterios definidos, fomentados y evaluados por el Estado en forma participativa y que se verificarán a través del nivel de los insumos y de los productos. </a:t>
          </a:r>
          <a:endParaRPr lang="en-US" sz="1600" dirty="0"/>
        </a:p>
      </dgm:t>
    </dgm:pt>
    <dgm:pt modelId="{846AC6F0-58A8-469A-BC8B-DDBC37D41FD2}" type="parTrans" cxnId="{83B281F9-533F-42AC-B148-5FA8FEFB368E}">
      <dgm:prSet/>
      <dgm:spPr/>
      <dgm:t>
        <a:bodyPr/>
        <a:lstStyle/>
        <a:p>
          <a:endParaRPr lang="en-US"/>
        </a:p>
      </dgm:t>
    </dgm:pt>
    <dgm:pt modelId="{C32B1458-86F2-410B-AAE9-2B55A6AE78C0}" type="sibTrans" cxnId="{83B281F9-533F-42AC-B148-5FA8FEFB368E}">
      <dgm:prSet/>
      <dgm:spPr/>
      <dgm:t>
        <a:bodyPr/>
        <a:lstStyle/>
        <a:p>
          <a:endParaRPr lang="en-US"/>
        </a:p>
      </dgm:t>
    </dgm:pt>
    <dgm:pt modelId="{D28C4E56-D0DB-43C2-AA21-1787D4C5C9A6}">
      <dgm:prSet/>
      <dgm:spPr/>
      <dgm:t>
        <a:bodyPr/>
        <a:lstStyle/>
        <a:p>
          <a:r>
            <a:rPr lang="es-MX" b="1" dirty="0"/>
            <a:t>3. Pertinencia: el sistema educativo debe ser capaz de responder de manera eficaz y oportuna a las necesidades y demandas de su entorno</a:t>
          </a:r>
          <a:r>
            <a:rPr lang="es-MX" dirty="0"/>
            <a:t>, contribuyendo desde su función formativa a satisfacer las prioridades del desarrollo cultural y social de la nación en el campo de la educación superior, así como los requerimientos del campo disciplinario y el ámbito laboral. </a:t>
          </a:r>
          <a:endParaRPr lang="en-US" dirty="0"/>
        </a:p>
      </dgm:t>
    </dgm:pt>
    <dgm:pt modelId="{B5B49DA5-F6E6-486A-9E80-201CB8FA45D4}" type="parTrans" cxnId="{1382951D-D123-4858-87F1-896F15E24633}">
      <dgm:prSet/>
      <dgm:spPr/>
      <dgm:t>
        <a:bodyPr/>
        <a:lstStyle/>
        <a:p>
          <a:endParaRPr lang="en-US"/>
        </a:p>
      </dgm:t>
    </dgm:pt>
    <dgm:pt modelId="{D2146F18-346C-40EB-AB96-CC8F62A59DCB}" type="sibTrans" cxnId="{1382951D-D123-4858-87F1-896F15E24633}">
      <dgm:prSet/>
      <dgm:spPr/>
      <dgm:t>
        <a:bodyPr/>
        <a:lstStyle/>
        <a:p>
          <a:endParaRPr lang="en-US"/>
        </a:p>
      </dgm:t>
    </dgm:pt>
    <dgm:pt modelId="{0B555CD1-5B4F-4524-A921-C5DBBAB104B2}">
      <dgm:prSet/>
      <dgm:spPr/>
      <dgm:t>
        <a:bodyPr/>
        <a:lstStyle/>
        <a:p>
          <a:r>
            <a:rPr lang="es-MX" b="1" dirty="0"/>
            <a:t>4. Consolidación del sistema: </a:t>
          </a:r>
          <a:r>
            <a:rPr lang="es-MX" dirty="0"/>
            <a:t>hacer que los actores institucionales de la educación superior, especialmente aquellos estatales, trabajen de manera armónica, coordinada y articulada, de tal modo que funcionen como un sistema efectivo</a:t>
          </a:r>
          <a:endParaRPr lang="en-US" dirty="0"/>
        </a:p>
      </dgm:t>
    </dgm:pt>
    <dgm:pt modelId="{5A77AB2C-B6A4-49A4-AF22-61E449BF57BB}" type="parTrans" cxnId="{87D8412B-135F-4169-AC17-4DDF12B1D9F7}">
      <dgm:prSet/>
      <dgm:spPr/>
      <dgm:t>
        <a:bodyPr/>
        <a:lstStyle/>
        <a:p>
          <a:endParaRPr lang="en-US"/>
        </a:p>
      </dgm:t>
    </dgm:pt>
    <dgm:pt modelId="{231C3FB5-9205-4AC9-B1F8-70CBCC7BB790}" type="sibTrans" cxnId="{87D8412B-135F-4169-AC17-4DDF12B1D9F7}">
      <dgm:prSet/>
      <dgm:spPr/>
      <dgm:t>
        <a:bodyPr/>
        <a:lstStyle/>
        <a:p>
          <a:endParaRPr lang="en-US"/>
        </a:p>
      </dgm:t>
    </dgm:pt>
    <dgm:pt modelId="{66938BD1-8D41-4945-BD1A-6AC2E3D15FA5}" type="pres">
      <dgm:prSet presAssocID="{D5968709-25EB-40BB-83C8-FD256CD4A361}" presName="vert0" presStyleCnt="0">
        <dgm:presLayoutVars>
          <dgm:dir/>
          <dgm:animOne val="branch"/>
          <dgm:animLvl val="lvl"/>
        </dgm:presLayoutVars>
      </dgm:prSet>
      <dgm:spPr/>
      <dgm:t>
        <a:bodyPr/>
        <a:lstStyle/>
        <a:p>
          <a:endParaRPr lang="es-ES"/>
        </a:p>
      </dgm:t>
    </dgm:pt>
    <dgm:pt modelId="{B1EF6A0A-C30F-4750-87FC-12A1758D6AA0}" type="pres">
      <dgm:prSet presAssocID="{214540F1-4FB0-443B-A235-AB27B04B287A}" presName="thickLine" presStyleLbl="alignNode1" presStyleIdx="0" presStyleCnt="4"/>
      <dgm:spPr/>
    </dgm:pt>
    <dgm:pt modelId="{88CE6734-AE18-43FD-BAF6-E1B8239B4707}" type="pres">
      <dgm:prSet presAssocID="{214540F1-4FB0-443B-A235-AB27B04B287A}" presName="horz1" presStyleCnt="0"/>
      <dgm:spPr/>
    </dgm:pt>
    <dgm:pt modelId="{C353A8A6-5B21-4AFB-9127-64F7EEF2FF03}" type="pres">
      <dgm:prSet presAssocID="{214540F1-4FB0-443B-A235-AB27B04B287A}" presName="tx1" presStyleLbl="revTx" presStyleIdx="0" presStyleCnt="4"/>
      <dgm:spPr/>
      <dgm:t>
        <a:bodyPr/>
        <a:lstStyle/>
        <a:p>
          <a:endParaRPr lang="es-ES"/>
        </a:p>
      </dgm:t>
    </dgm:pt>
    <dgm:pt modelId="{19A22152-4410-4FF1-9C09-C0E0C958371F}" type="pres">
      <dgm:prSet presAssocID="{214540F1-4FB0-443B-A235-AB27B04B287A}" presName="vert1" presStyleCnt="0"/>
      <dgm:spPr/>
    </dgm:pt>
    <dgm:pt modelId="{B868D8BF-0957-4CAC-A804-23CA06E9FAF4}" type="pres">
      <dgm:prSet presAssocID="{1537F478-E0F2-42BA-9C67-C0537199C58C}" presName="thickLine" presStyleLbl="alignNode1" presStyleIdx="1" presStyleCnt="4"/>
      <dgm:spPr/>
    </dgm:pt>
    <dgm:pt modelId="{855311E1-C485-4EE5-A5BA-FEFACE20D64C}" type="pres">
      <dgm:prSet presAssocID="{1537F478-E0F2-42BA-9C67-C0537199C58C}" presName="horz1" presStyleCnt="0"/>
      <dgm:spPr/>
    </dgm:pt>
    <dgm:pt modelId="{44FBFD41-67A6-417B-B0B4-BBBCA337531E}" type="pres">
      <dgm:prSet presAssocID="{1537F478-E0F2-42BA-9C67-C0537199C58C}" presName="tx1" presStyleLbl="revTx" presStyleIdx="1" presStyleCnt="4"/>
      <dgm:spPr/>
      <dgm:t>
        <a:bodyPr/>
        <a:lstStyle/>
        <a:p>
          <a:endParaRPr lang="es-ES"/>
        </a:p>
      </dgm:t>
    </dgm:pt>
    <dgm:pt modelId="{F394365C-AE16-420C-873E-65136B538463}" type="pres">
      <dgm:prSet presAssocID="{1537F478-E0F2-42BA-9C67-C0537199C58C}" presName="vert1" presStyleCnt="0"/>
      <dgm:spPr/>
    </dgm:pt>
    <dgm:pt modelId="{5551573E-E8DC-47D7-BE23-A00C448E4639}" type="pres">
      <dgm:prSet presAssocID="{D28C4E56-D0DB-43C2-AA21-1787D4C5C9A6}" presName="thickLine" presStyleLbl="alignNode1" presStyleIdx="2" presStyleCnt="4"/>
      <dgm:spPr/>
    </dgm:pt>
    <dgm:pt modelId="{B2B01733-FC57-411B-A1AD-047885C79C9C}" type="pres">
      <dgm:prSet presAssocID="{D28C4E56-D0DB-43C2-AA21-1787D4C5C9A6}" presName="horz1" presStyleCnt="0"/>
      <dgm:spPr/>
    </dgm:pt>
    <dgm:pt modelId="{6A4A1913-4DFE-4DB9-A056-1E0BFEF7E505}" type="pres">
      <dgm:prSet presAssocID="{D28C4E56-D0DB-43C2-AA21-1787D4C5C9A6}" presName="tx1" presStyleLbl="revTx" presStyleIdx="2" presStyleCnt="4"/>
      <dgm:spPr/>
      <dgm:t>
        <a:bodyPr/>
        <a:lstStyle/>
        <a:p>
          <a:endParaRPr lang="es-ES"/>
        </a:p>
      </dgm:t>
    </dgm:pt>
    <dgm:pt modelId="{BF92B968-04E3-4FDC-964F-D5FEC5A9C2D5}" type="pres">
      <dgm:prSet presAssocID="{D28C4E56-D0DB-43C2-AA21-1787D4C5C9A6}" presName="vert1" presStyleCnt="0"/>
      <dgm:spPr/>
    </dgm:pt>
    <dgm:pt modelId="{8570ACEB-5003-4BF8-9C84-6B65B0977B6C}" type="pres">
      <dgm:prSet presAssocID="{0B555CD1-5B4F-4524-A921-C5DBBAB104B2}" presName="thickLine" presStyleLbl="alignNode1" presStyleIdx="3" presStyleCnt="4"/>
      <dgm:spPr/>
    </dgm:pt>
    <dgm:pt modelId="{C005F6C8-86FE-4296-9543-ECF0065E9B15}" type="pres">
      <dgm:prSet presAssocID="{0B555CD1-5B4F-4524-A921-C5DBBAB104B2}" presName="horz1" presStyleCnt="0"/>
      <dgm:spPr/>
    </dgm:pt>
    <dgm:pt modelId="{E6804DB5-C533-4996-994C-A3D44A0F3A8A}" type="pres">
      <dgm:prSet presAssocID="{0B555CD1-5B4F-4524-A921-C5DBBAB104B2}" presName="tx1" presStyleLbl="revTx" presStyleIdx="3" presStyleCnt="4"/>
      <dgm:spPr/>
      <dgm:t>
        <a:bodyPr/>
        <a:lstStyle/>
        <a:p>
          <a:endParaRPr lang="es-ES"/>
        </a:p>
      </dgm:t>
    </dgm:pt>
    <dgm:pt modelId="{E24504E8-848E-49E1-BC18-FF9B9632C0EA}" type="pres">
      <dgm:prSet presAssocID="{0B555CD1-5B4F-4524-A921-C5DBBAB104B2}" presName="vert1" presStyleCnt="0"/>
      <dgm:spPr/>
    </dgm:pt>
  </dgm:ptLst>
  <dgm:cxnLst>
    <dgm:cxn modelId="{A02AA344-9F5C-468A-9F0B-ADC806889AEA}" type="presOf" srcId="{D28C4E56-D0DB-43C2-AA21-1787D4C5C9A6}" destId="{6A4A1913-4DFE-4DB9-A056-1E0BFEF7E505}" srcOrd="0" destOrd="0" presId="urn:microsoft.com/office/officeart/2008/layout/LinedList"/>
    <dgm:cxn modelId="{1382951D-D123-4858-87F1-896F15E24633}" srcId="{D5968709-25EB-40BB-83C8-FD256CD4A361}" destId="{D28C4E56-D0DB-43C2-AA21-1787D4C5C9A6}" srcOrd="2" destOrd="0" parTransId="{B5B49DA5-F6E6-486A-9E80-201CB8FA45D4}" sibTransId="{D2146F18-346C-40EB-AB96-CC8F62A59DCB}"/>
    <dgm:cxn modelId="{A651CE0B-7F4B-4F15-B20F-EE0797E239A4}" type="presOf" srcId="{1537F478-E0F2-42BA-9C67-C0537199C58C}" destId="{44FBFD41-67A6-417B-B0B4-BBBCA337531E}" srcOrd="0" destOrd="0" presId="urn:microsoft.com/office/officeart/2008/layout/LinedList"/>
    <dgm:cxn modelId="{408F6A89-21C9-444B-AD84-18BE2059BB27}" type="presOf" srcId="{D5968709-25EB-40BB-83C8-FD256CD4A361}" destId="{66938BD1-8D41-4945-BD1A-6AC2E3D15FA5}" srcOrd="0" destOrd="0" presId="urn:microsoft.com/office/officeart/2008/layout/LinedList"/>
    <dgm:cxn modelId="{3266B759-C2B8-419D-9AE2-F2025208EDBC}" type="presOf" srcId="{0B555CD1-5B4F-4524-A921-C5DBBAB104B2}" destId="{E6804DB5-C533-4996-994C-A3D44A0F3A8A}" srcOrd="0" destOrd="0" presId="urn:microsoft.com/office/officeart/2008/layout/LinedList"/>
    <dgm:cxn modelId="{02C124A6-7000-4041-953A-4E70ABB4A674}" srcId="{D5968709-25EB-40BB-83C8-FD256CD4A361}" destId="{214540F1-4FB0-443B-A235-AB27B04B287A}" srcOrd="0" destOrd="0" parTransId="{4DB25B57-FA51-4F1B-8F4A-7E66113BEEA8}" sibTransId="{0261A793-4EC0-48CB-B752-E2306A3039AF}"/>
    <dgm:cxn modelId="{D763A48E-FE26-4225-87B0-081AE104622A}" type="presOf" srcId="{214540F1-4FB0-443B-A235-AB27B04B287A}" destId="{C353A8A6-5B21-4AFB-9127-64F7EEF2FF03}" srcOrd="0" destOrd="0" presId="urn:microsoft.com/office/officeart/2008/layout/LinedList"/>
    <dgm:cxn modelId="{87D8412B-135F-4169-AC17-4DDF12B1D9F7}" srcId="{D5968709-25EB-40BB-83C8-FD256CD4A361}" destId="{0B555CD1-5B4F-4524-A921-C5DBBAB104B2}" srcOrd="3" destOrd="0" parTransId="{5A77AB2C-B6A4-49A4-AF22-61E449BF57BB}" sibTransId="{231C3FB5-9205-4AC9-B1F8-70CBCC7BB790}"/>
    <dgm:cxn modelId="{83B281F9-533F-42AC-B148-5FA8FEFB368E}" srcId="{D5968709-25EB-40BB-83C8-FD256CD4A361}" destId="{1537F478-E0F2-42BA-9C67-C0537199C58C}" srcOrd="1" destOrd="0" parTransId="{846AC6F0-58A8-469A-BC8B-DDBC37D41FD2}" sibTransId="{C32B1458-86F2-410B-AAE9-2B55A6AE78C0}"/>
    <dgm:cxn modelId="{E3CF0FE3-EDD0-41BB-BF49-C8F01E3F283B}" type="presParOf" srcId="{66938BD1-8D41-4945-BD1A-6AC2E3D15FA5}" destId="{B1EF6A0A-C30F-4750-87FC-12A1758D6AA0}" srcOrd="0" destOrd="0" presId="urn:microsoft.com/office/officeart/2008/layout/LinedList"/>
    <dgm:cxn modelId="{5295311E-DA19-4B10-9017-30809306D13E}" type="presParOf" srcId="{66938BD1-8D41-4945-BD1A-6AC2E3D15FA5}" destId="{88CE6734-AE18-43FD-BAF6-E1B8239B4707}" srcOrd="1" destOrd="0" presId="urn:microsoft.com/office/officeart/2008/layout/LinedList"/>
    <dgm:cxn modelId="{4E8F9FA5-5E16-4C68-B700-A4830DFB8B6B}" type="presParOf" srcId="{88CE6734-AE18-43FD-BAF6-E1B8239B4707}" destId="{C353A8A6-5B21-4AFB-9127-64F7EEF2FF03}" srcOrd="0" destOrd="0" presId="urn:microsoft.com/office/officeart/2008/layout/LinedList"/>
    <dgm:cxn modelId="{45F51B48-5091-4AA0-BD55-F02D6B3746F3}" type="presParOf" srcId="{88CE6734-AE18-43FD-BAF6-E1B8239B4707}" destId="{19A22152-4410-4FF1-9C09-C0E0C958371F}" srcOrd="1" destOrd="0" presId="urn:microsoft.com/office/officeart/2008/layout/LinedList"/>
    <dgm:cxn modelId="{99F9CB7D-A633-4024-9E63-63FDF5EECD4D}" type="presParOf" srcId="{66938BD1-8D41-4945-BD1A-6AC2E3D15FA5}" destId="{B868D8BF-0957-4CAC-A804-23CA06E9FAF4}" srcOrd="2" destOrd="0" presId="urn:microsoft.com/office/officeart/2008/layout/LinedList"/>
    <dgm:cxn modelId="{CC19242F-6940-4610-9704-BCB42D79FDA1}" type="presParOf" srcId="{66938BD1-8D41-4945-BD1A-6AC2E3D15FA5}" destId="{855311E1-C485-4EE5-A5BA-FEFACE20D64C}" srcOrd="3" destOrd="0" presId="urn:microsoft.com/office/officeart/2008/layout/LinedList"/>
    <dgm:cxn modelId="{26116042-CEC3-41F0-8BDB-9F6109744737}" type="presParOf" srcId="{855311E1-C485-4EE5-A5BA-FEFACE20D64C}" destId="{44FBFD41-67A6-417B-B0B4-BBBCA337531E}" srcOrd="0" destOrd="0" presId="urn:microsoft.com/office/officeart/2008/layout/LinedList"/>
    <dgm:cxn modelId="{E34C8973-4BAD-413E-9AD8-0C53DBA2F905}" type="presParOf" srcId="{855311E1-C485-4EE5-A5BA-FEFACE20D64C}" destId="{F394365C-AE16-420C-873E-65136B538463}" srcOrd="1" destOrd="0" presId="urn:microsoft.com/office/officeart/2008/layout/LinedList"/>
    <dgm:cxn modelId="{FE3C1242-CDC1-4BAB-87E1-317602310BBA}" type="presParOf" srcId="{66938BD1-8D41-4945-BD1A-6AC2E3D15FA5}" destId="{5551573E-E8DC-47D7-BE23-A00C448E4639}" srcOrd="4" destOrd="0" presId="urn:microsoft.com/office/officeart/2008/layout/LinedList"/>
    <dgm:cxn modelId="{8883B2D7-B4C2-4102-AF79-FA9BB0989FF1}" type="presParOf" srcId="{66938BD1-8D41-4945-BD1A-6AC2E3D15FA5}" destId="{B2B01733-FC57-411B-A1AD-047885C79C9C}" srcOrd="5" destOrd="0" presId="urn:microsoft.com/office/officeart/2008/layout/LinedList"/>
    <dgm:cxn modelId="{8FD406F6-7352-45A8-9133-AAAAC70538F6}" type="presParOf" srcId="{B2B01733-FC57-411B-A1AD-047885C79C9C}" destId="{6A4A1913-4DFE-4DB9-A056-1E0BFEF7E505}" srcOrd="0" destOrd="0" presId="urn:microsoft.com/office/officeart/2008/layout/LinedList"/>
    <dgm:cxn modelId="{DA28C2DC-4B4F-4F02-BB7B-48EBB04B4E1C}" type="presParOf" srcId="{B2B01733-FC57-411B-A1AD-047885C79C9C}" destId="{BF92B968-04E3-4FDC-964F-D5FEC5A9C2D5}" srcOrd="1" destOrd="0" presId="urn:microsoft.com/office/officeart/2008/layout/LinedList"/>
    <dgm:cxn modelId="{313B144F-CFFC-4553-9F1D-3E14E3F30CA9}" type="presParOf" srcId="{66938BD1-8D41-4945-BD1A-6AC2E3D15FA5}" destId="{8570ACEB-5003-4BF8-9C84-6B65B0977B6C}" srcOrd="6" destOrd="0" presId="urn:microsoft.com/office/officeart/2008/layout/LinedList"/>
    <dgm:cxn modelId="{7579A552-4314-4E9E-B198-6EE6DF6AEB75}" type="presParOf" srcId="{66938BD1-8D41-4945-BD1A-6AC2E3D15FA5}" destId="{C005F6C8-86FE-4296-9543-ECF0065E9B15}" srcOrd="7" destOrd="0" presId="urn:microsoft.com/office/officeart/2008/layout/LinedList"/>
    <dgm:cxn modelId="{74EC15E8-C080-4530-BC99-F8660D696608}" type="presParOf" srcId="{C005F6C8-86FE-4296-9543-ECF0065E9B15}" destId="{E6804DB5-C533-4996-994C-A3D44A0F3A8A}" srcOrd="0" destOrd="0" presId="urn:microsoft.com/office/officeart/2008/layout/LinedList"/>
    <dgm:cxn modelId="{A66A2D8D-6EA9-4AAF-87B1-5DE285BFA088}" type="presParOf" srcId="{C005F6C8-86FE-4296-9543-ECF0065E9B15}" destId="{E24504E8-848E-49E1-BC18-FF9B9632C0E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7705989-F152-49CE-9982-904039437C1A}" type="doc">
      <dgm:prSet loTypeId="urn:microsoft.com/office/officeart/2005/8/layout/process1" loCatId="process" qsTypeId="urn:microsoft.com/office/officeart/2005/8/quickstyle/simple3" qsCatId="simple" csTypeId="urn:microsoft.com/office/officeart/2005/8/colors/accent2_2" csCatId="accent2" phldr="1"/>
      <dgm:spPr/>
      <dgm:t>
        <a:bodyPr/>
        <a:lstStyle/>
        <a:p>
          <a:endParaRPr lang="en-US"/>
        </a:p>
      </dgm:t>
    </dgm:pt>
    <dgm:pt modelId="{564C0760-4219-4BCC-8A31-DE4598E6C600}">
      <dgm:prSet custT="1"/>
      <dgm:spPr/>
      <dgm:t>
        <a:bodyPr/>
        <a:lstStyle/>
        <a:p>
          <a:pPr algn="just"/>
          <a:r>
            <a:rPr lang="es-MX" sz="2000" dirty="0"/>
            <a:t>Artículo 51 señala que “Las universidades reguladas en la presente ley deberán colaborar, de conformidad a su misión, con los diversos órganos del Estado que así lo requieran, en la elaboración de políticas, planes y programas que propendan al desarrollo cultural, social, territorial, artístico, científico, tecnológico, económico y sustentable del país, a nivel nacional y regional, contribuyendo a satisfacer los intereses generales de la sociedad y de las futuras generaciones.”.</a:t>
          </a:r>
          <a:endParaRPr lang="en-US" sz="2000" dirty="0"/>
        </a:p>
      </dgm:t>
    </dgm:pt>
    <dgm:pt modelId="{F6A7969C-8FFC-431F-AC35-48DD2AB619B6}" type="parTrans" cxnId="{DDF317D5-16A4-473B-AA0A-FB265E58E6A9}">
      <dgm:prSet/>
      <dgm:spPr/>
      <dgm:t>
        <a:bodyPr/>
        <a:lstStyle/>
        <a:p>
          <a:pPr algn="just"/>
          <a:endParaRPr lang="en-US"/>
        </a:p>
      </dgm:t>
    </dgm:pt>
    <dgm:pt modelId="{7AF888A1-5F41-41DC-A8AF-5088389B992C}" type="sibTrans" cxnId="{DDF317D5-16A4-473B-AA0A-FB265E58E6A9}">
      <dgm:prSet phldrT="01" phldr="0"/>
      <dgm:spPr>
        <a:solidFill>
          <a:schemeClr val="accent2">
            <a:lumMod val="75000"/>
          </a:schemeClr>
        </a:solidFill>
      </dgm:spPr>
      <dgm:t>
        <a:bodyPr/>
        <a:lstStyle/>
        <a:p>
          <a:pPr algn="just"/>
          <a:endParaRPr lang="en-US" dirty="0"/>
        </a:p>
      </dgm:t>
    </dgm:pt>
    <dgm:pt modelId="{CD28877D-2FFB-4EEF-BEC2-7944F44B5EAB}">
      <dgm:prSet/>
      <dgm:spPr/>
      <dgm:t>
        <a:bodyPr/>
        <a:lstStyle/>
        <a:p>
          <a:pPr algn="just"/>
          <a:r>
            <a:rPr lang="es-MX" dirty="0"/>
            <a:t>Para efectos de que esta colaboración se materialice efectivamente, la ley contempla dos instrumentos principales: </a:t>
          </a:r>
        </a:p>
        <a:p>
          <a:pPr algn="just"/>
          <a:r>
            <a:rPr lang="es-MX" dirty="0"/>
            <a:t>a) NO aplicación de la ley de compras públicas en las contrataciones entre las universidades del Estado y otros organismos públicos.</a:t>
          </a:r>
        </a:p>
        <a:p>
          <a:pPr algn="just"/>
          <a:r>
            <a:rPr lang="es-MX" dirty="0"/>
            <a:t>b) La conformación del Comité de Coordinación, al cual le corresponde, “…asesorar al Ministerio de Educación en el diseño de proyectos conjuntos entre el Estado y sus universidades en torno a objetivos específicos que atiendan los problemas y requerimientos del país y sus regiones…”</a:t>
          </a:r>
          <a:endParaRPr lang="en-US" dirty="0"/>
        </a:p>
      </dgm:t>
    </dgm:pt>
    <dgm:pt modelId="{BBA67F1E-E75D-4C4F-B58A-77873FE12F41}" type="parTrans" cxnId="{9D0BC79F-FF86-4E78-BD95-96472C5C2EEE}">
      <dgm:prSet/>
      <dgm:spPr/>
      <dgm:t>
        <a:bodyPr/>
        <a:lstStyle/>
        <a:p>
          <a:pPr algn="just"/>
          <a:endParaRPr lang="en-US"/>
        </a:p>
      </dgm:t>
    </dgm:pt>
    <dgm:pt modelId="{301AB6FF-6568-47B3-BF75-DC41F2E44F66}" type="sibTrans" cxnId="{9D0BC79F-FF86-4E78-BD95-96472C5C2EEE}">
      <dgm:prSet phldrT="02" phldr="0"/>
      <dgm:spPr/>
      <dgm:t>
        <a:bodyPr/>
        <a:lstStyle/>
        <a:p>
          <a:pPr algn="just"/>
          <a:endParaRPr lang="en-US"/>
        </a:p>
      </dgm:t>
    </dgm:pt>
    <dgm:pt modelId="{46B6A4F9-6B35-4BAE-893D-496124816753}" type="pres">
      <dgm:prSet presAssocID="{E7705989-F152-49CE-9982-904039437C1A}" presName="Name0" presStyleCnt="0">
        <dgm:presLayoutVars>
          <dgm:dir/>
          <dgm:resizeHandles val="exact"/>
        </dgm:presLayoutVars>
      </dgm:prSet>
      <dgm:spPr/>
      <dgm:t>
        <a:bodyPr/>
        <a:lstStyle/>
        <a:p>
          <a:endParaRPr lang="es-ES"/>
        </a:p>
      </dgm:t>
    </dgm:pt>
    <dgm:pt modelId="{65482B8A-D654-488A-A83F-32AD9B8F136B}" type="pres">
      <dgm:prSet presAssocID="{564C0760-4219-4BCC-8A31-DE4598E6C600}" presName="node" presStyleLbl="node1" presStyleIdx="0" presStyleCnt="2" custScaleY="184259" custLinFactNeighborX="11649" custLinFactNeighborY="3898">
        <dgm:presLayoutVars>
          <dgm:bulletEnabled val="1"/>
        </dgm:presLayoutVars>
      </dgm:prSet>
      <dgm:spPr/>
      <dgm:t>
        <a:bodyPr/>
        <a:lstStyle/>
        <a:p>
          <a:endParaRPr lang="es-ES"/>
        </a:p>
      </dgm:t>
    </dgm:pt>
    <dgm:pt modelId="{15D4CBBD-1967-4CAD-B560-204B23A383F6}" type="pres">
      <dgm:prSet presAssocID="{7AF888A1-5F41-41DC-A8AF-5088389B992C}" presName="sibTrans" presStyleLbl="sibTrans2D1" presStyleIdx="0" presStyleCnt="1" custScaleX="131763" custScaleY="61524"/>
      <dgm:spPr/>
      <dgm:t>
        <a:bodyPr/>
        <a:lstStyle/>
        <a:p>
          <a:endParaRPr lang="es-ES"/>
        </a:p>
      </dgm:t>
    </dgm:pt>
    <dgm:pt modelId="{F8D1AFF3-D78E-45E2-A617-3052A99E1DF4}" type="pres">
      <dgm:prSet presAssocID="{7AF888A1-5F41-41DC-A8AF-5088389B992C}" presName="connectorText" presStyleLbl="sibTrans2D1" presStyleIdx="0" presStyleCnt="1"/>
      <dgm:spPr/>
      <dgm:t>
        <a:bodyPr/>
        <a:lstStyle/>
        <a:p>
          <a:endParaRPr lang="es-ES"/>
        </a:p>
      </dgm:t>
    </dgm:pt>
    <dgm:pt modelId="{8EA57D63-4D0F-43B0-A874-EE125A55C3FF}" type="pres">
      <dgm:prSet presAssocID="{CD28877D-2FFB-4EEF-BEC2-7944F44B5EAB}" presName="node" presStyleLbl="node1" presStyleIdx="1" presStyleCnt="2" custScaleY="184259" custLinFactNeighborX="-11135" custLinFactNeighborY="-975">
        <dgm:presLayoutVars>
          <dgm:bulletEnabled val="1"/>
        </dgm:presLayoutVars>
      </dgm:prSet>
      <dgm:spPr/>
      <dgm:t>
        <a:bodyPr/>
        <a:lstStyle/>
        <a:p>
          <a:endParaRPr lang="es-ES"/>
        </a:p>
      </dgm:t>
    </dgm:pt>
  </dgm:ptLst>
  <dgm:cxnLst>
    <dgm:cxn modelId="{19989464-168D-458C-8176-3BADBADC3185}" type="presOf" srcId="{564C0760-4219-4BCC-8A31-DE4598E6C600}" destId="{65482B8A-D654-488A-A83F-32AD9B8F136B}" srcOrd="0" destOrd="0" presId="urn:microsoft.com/office/officeart/2005/8/layout/process1"/>
    <dgm:cxn modelId="{1120F971-718D-4841-9AC5-69B34CC2B392}" type="presOf" srcId="{7AF888A1-5F41-41DC-A8AF-5088389B992C}" destId="{F8D1AFF3-D78E-45E2-A617-3052A99E1DF4}" srcOrd="1" destOrd="0" presId="urn:microsoft.com/office/officeart/2005/8/layout/process1"/>
    <dgm:cxn modelId="{DDF317D5-16A4-473B-AA0A-FB265E58E6A9}" srcId="{E7705989-F152-49CE-9982-904039437C1A}" destId="{564C0760-4219-4BCC-8A31-DE4598E6C600}" srcOrd="0" destOrd="0" parTransId="{F6A7969C-8FFC-431F-AC35-48DD2AB619B6}" sibTransId="{7AF888A1-5F41-41DC-A8AF-5088389B992C}"/>
    <dgm:cxn modelId="{E29E2B01-5EA0-4496-AC13-C4333C669180}" type="presOf" srcId="{E7705989-F152-49CE-9982-904039437C1A}" destId="{46B6A4F9-6B35-4BAE-893D-496124816753}" srcOrd="0" destOrd="0" presId="urn:microsoft.com/office/officeart/2005/8/layout/process1"/>
    <dgm:cxn modelId="{DF8A896B-27C7-4B46-AE5F-01DF611AC578}" type="presOf" srcId="{CD28877D-2FFB-4EEF-BEC2-7944F44B5EAB}" destId="{8EA57D63-4D0F-43B0-A874-EE125A55C3FF}" srcOrd="0" destOrd="0" presId="urn:microsoft.com/office/officeart/2005/8/layout/process1"/>
    <dgm:cxn modelId="{AF48494F-1B3A-442D-B7A8-E8487B3E5B11}" type="presOf" srcId="{7AF888A1-5F41-41DC-A8AF-5088389B992C}" destId="{15D4CBBD-1967-4CAD-B560-204B23A383F6}" srcOrd="0" destOrd="0" presId="urn:microsoft.com/office/officeart/2005/8/layout/process1"/>
    <dgm:cxn modelId="{9D0BC79F-FF86-4E78-BD95-96472C5C2EEE}" srcId="{E7705989-F152-49CE-9982-904039437C1A}" destId="{CD28877D-2FFB-4EEF-BEC2-7944F44B5EAB}" srcOrd="1" destOrd="0" parTransId="{BBA67F1E-E75D-4C4F-B58A-77873FE12F41}" sibTransId="{301AB6FF-6568-47B3-BF75-DC41F2E44F66}"/>
    <dgm:cxn modelId="{AC254030-561C-48CA-BB92-AA74FFAC27DC}" type="presParOf" srcId="{46B6A4F9-6B35-4BAE-893D-496124816753}" destId="{65482B8A-D654-488A-A83F-32AD9B8F136B}" srcOrd="0" destOrd="0" presId="urn:microsoft.com/office/officeart/2005/8/layout/process1"/>
    <dgm:cxn modelId="{E6AB963E-1BC8-44EB-A8DA-616CCDD56528}" type="presParOf" srcId="{46B6A4F9-6B35-4BAE-893D-496124816753}" destId="{15D4CBBD-1967-4CAD-B560-204B23A383F6}" srcOrd="1" destOrd="0" presId="urn:microsoft.com/office/officeart/2005/8/layout/process1"/>
    <dgm:cxn modelId="{34B39EAB-63F2-4206-ADA3-D0786386D07D}" type="presParOf" srcId="{15D4CBBD-1967-4CAD-B560-204B23A383F6}" destId="{F8D1AFF3-D78E-45E2-A617-3052A99E1DF4}" srcOrd="0" destOrd="0" presId="urn:microsoft.com/office/officeart/2005/8/layout/process1"/>
    <dgm:cxn modelId="{AA3866CE-D429-48FE-BA5E-91E9A3120F2A}" type="presParOf" srcId="{46B6A4F9-6B35-4BAE-893D-496124816753}" destId="{8EA57D63-4D0F-43B0-A874-EE125A55C3F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4D166AE-DD43-41A6-B0FE-5DAEC5F4ED74}" type="doc">
      <dgm:prSet loTypeId="urn:microsoft.com/office/officeart/2005/8/layout/process4" loCatId="process" qsTypeId="urn:microsoft.com/office/officeart/2005/8/quickstyle/simple3" qsCatId="simple" csTypeId="urn:microsoft.com/office/officeart/2005/8/colors/colorful2" csCatId="colorful" phldr="1"/>
      <dgm:spPr/>
      <dgm:t>
        <a:bodyPr/>
        <a:lstStyle/>
        <a:p>
          <a:endParaRPr lang="en-US"/>
        </a:p>
      </dgm:t>
    </dgm:pt>
    <dgm:pt modelId="{5074D99C-CCA5-4354-9BE8-65780B7C4E7C}">
      <dgm:prSet/>
      <dgm:spPr/>
      <dgm:t>
        <a:bodyPr/>
        <a:lstStyle/>
        <a:p>
          <a:r>
            <a:rPr lang="es-MX" dirty="0"/>
            <a:t>Para efectos de avanzar efectivamente hacia el logro de los objetivos propuestos, la ley de Universidades Estatales establece mecanismos e instrumentos específicos, constituyéndose como el principal de estos, el Plan de Fortalecimiento. </a:t>
          </a:r>
          <a:endParaRPr lang="en-US" dirty="0"/>
        </a:p>
      </dgm:t>
    </dgm:pt>
    <dgm:pt modelId="{45C1406A-7B3C-4AE5-BC34-8BDD942822DA}" type="parTrans" cxnId="{BD4C3D1B-8177-4531-B4DB-7FCE4A9F33DF}">
      <dgm:prSet/>
      <dgm:spPr/>
      <dgm:t>
        <a:bodyPr/>
        <a:lstStyle/>
        <a:p>
          <a:endParaRPr lang="en-US"/>
        </a:p>
      </dgm:t>
    </dgm:pt>
    <dgm:pt modelId="{CA19AFCF-F6EB-47F2-829C-3CD4E7926FF1}" type="sibTrans" cxnId="{BD4C3D1B-8177-4531-B4DB-7FCE4A9F33DF}">
      <dgm:prSet/>
      <dgm:spPr/>
      <dgm:t>
        <a:bodyPr/>
        <a:lstStyle/>
        <a:p>
          <a:endParaRPr lang="en-US"/>
        </a:p>
      </dgm:t>
    </dgm:pt>
    <dgm:pt modelId="{145A1643-8A26-4B8A-8608-3D0E8184CAE4}">
      <dgm:prSet/>
      <dgm:spPr/>
      <dgm:t>
        <a:bodyPr/>
        <a:lstStyle/>
        <a:p>
          <a:r>
            <a:rPr lang="es-CL"/>
            <a:t>Ley enumera las principales iniciativas que pueden ser financiadas con el plan, pero sólo en carácter ejemplar.</a:t>
          </a:r>
          <a:endParaRPr lang="en-US" dirty="0"/>
        </a:p>
      </dgm:t>
    </dgm:pt>
    <dgm:pt modelId="{241E24BD-0039-481D-A62B-124C878004DF}" type="parTrans" cxnId="{0C86BC64-A15E-4737-9966-0757146C64E4}">
      <dgm:prSet/>
      <dgm:spPr/>
      <dgm:t>
        <a:bodyPr/>
        <a:lstStyle/>
        <a:p>
          <a:endParaRPr lang="es-CL"/>
        </a:p>
      </dgm:t>
    </dgm:pt>
    <dgm:pt modelId="{5B87A86C-7100-4C01-972B-50D43F551DB5}" type="sibTrans" cxnId="{0C86BC64-A15E-4737-9966-0757146C64E4}">
      <dgm:prSet/>
      <dgm:spPr/>
      <dgm:t>
        <a:bodyPr/>
        <a:lstStyle/>
        <a:p>
          <a:endParaRPr lang="es-CL"/>
        </a:p>
      </dgm:t>
    </dgm:pt>
    <dgm:pt modelId="{5144592F-84A3-43B1-AFA1-4665815B718F}">
      <dgm:prSet/>
      <dgm:spPr/>
      <dgm:t>
        <a:bodyPr/>
        <a:lstStyle/>
        <a:p>
          <a:r>
            <a:rPr lang="es-MX" dirty="0"/>
            <a:t>Consiste en recursos adicionales a las universidades del Estado por los próximos 10 años, para financiar proyectos individuales y en red, especialmente en las líneas de trabajo definidas en el mismo texto legal. </a:t>
          </a:r>
          <a:endParaRPr lang="en-US" dirty="0"/>
        </a:p>
      </dgm:t>
    </dgm:pt>
    <dgm:pt modelId="{17FB6610-6853-409C-BEA2-AB525C95765F}" type="parTrans" cxnId="{A42E4262-E1AF-46B5-AF81-E560A5E67E73}">
      <dgm:prSet/>
      <dgm:spPr/>
      <dgm:t>
        <a:bodyPr/>
        <a:lstStyle/>
        <a:p>
          <a:endParaRPr lang="es-CL"/>
        </a:p>
      </dgm:t>
    </dgm:pt>
    <dgm:pt modelId="{B180F3DC-CB0E-4961-933F-6F0DA5C2FDDA}" type="sibTrans" cxnId="{A42E4262-E1AF-46B5-AF81-E560A5E67E73}">
      <dgm:prSet/>
      <dgm:spPr/>
      <dgm:t>
        <a:bodyPr/>
        <a:lstStyle/>
        <a:p>
          <a:endParaRPr lang="es-CL"/>
        </a:p>
      </dgm:t>
    </dgm:pt>
    <dgm:pt modelId="{28D9C8DA-3E7B-4490-91DC-BF055F8CD8C0}" type="pres">
      <dgm:prSet presAssocID="{54D166AE-DD43-41A6-B0FE-5DAEC5F4ED74}" presName="Name0" presStyleCnt="0">
        <dgm:presLayoutVars>
          <dgm:dir/>
          <dgm:animLvl val="lvl"/>
          <dgm:resizeHandles val="exact"/>
        </dgm:presLayoutVars>
      </dgm:prSet>
      <dgm:spPr/>
      <dgm:t>
        <a:bodyPr/>
        <a:lstStyle/>
        <a:p>
          <a:endParaRPr lang="es-ES"/>
        </a:p>
      </dgm:t>
    </dgm:pt>
    <dgm:pt modelId="{5F1CD8AE-BC28-452F-BE9F-C786E5954C05}" type="pres">
      <dgm:prSet presAssocID="{145A1643-8A26-4B8A-8608-3D0E8184CAE4}" presName="boxAndChildren" presStyleCnt="0"/>
      <dgm:spPr/>
    </dgm:pt>
    <dgm:pt modelId="{1B579B4D-9B4F-4E6B-A463-7D4DCBE06D0B}" type="pres">
      <dgm:prSet presAssocID="{145A1643-8A26-4B8A-8608-3D0E8184CAE4}" presName="parentTextBox" presStyleLbl="node1" presStyleIdx="0" presStyleCnt="3"/>
      <dgm:spPr/>
      <dgm:t>
        <a:bodyPr/>
        <a:lstStyle/>
        <a:p>
          <a:endParaRPr lang="es-ES"/>
        </a:p>
      </dgm:t>
    </dgm:pt>
    <dgm:pt modelId="{524A100D-6199-4770-86FF-6CDDFEF33CE9}" type="pres">
      <dgm:prSet presAssocID="{B180F3DC-CB0E-4961-933F-6F0DA5C2FDDA}" presName="sp" presStyleCnt="0"/>
      <dgm:spPr/>
    </dgm:pt>
    <dgm:pt modelId="{2F56B7EC-B58A-47DB-89A0-6A9DE96281D6}" type="pres">
      <dgm:prSet presAssocID="{5144592F-84A3-43B1-AFA1-4665815B718F}" presName="arrowAndChildren" presStyleCnt="0"/>
      <dgm:spPr/>
    </dgm:pt>
    <dgm:pt modelId="{C5819B33-298C-481B-97CB-4A190AA0BDA2}" type="pres">
      <dgm:prSet presAssocID="{5144592F-84A3-43B1-AFA1-4665815B718F}" presName="parentTextArrow" presStyleLbl="node1" presStyleIdx="1" presStyleCnt="3"/>
      <dgm:spPr/>
      <dgm:t>
        <a:bodyPr/>
        <a:lstStyle/>
        <a:p>
          <a:endParaRPr lang="es-ES"/>
        </a:p>
      </dgm:t>
    </dgm:pt>
    <dgm:pt modelId="{96113D02-1CFA-4E67-8E8A-995678B1ED34}" type="pres">
      <dgm:prSet presAssocID="{CA19AFCF-F6EB-47F2-829C-3CD4E7926FF1}" presName="sp" presStyleCnt="0"/>
      <dgm:spPr/>
    </dgm:pt>
    <dgm:pt modelId="{3897FBBA-2A37-42C0-8C2F-C77C5ED9BE68}" type="pres">
      <dgm:prSet presAssocID="{5074D99C-CCA5-4354-9BE8-65780B7C4E7C}" presName="arrowAndChildren" presStyleCnt="0"/>
      <dgm:spPr/>
    </dgm:pt>
    <dgm:pt modelId="{5E050933-8459-4FEF-BDA1-6E24EBE6FE8B}" type="pres">
      <dgm:prSet presAssocID="{5074D99C-CCA5-4354-9BE8-65780B7C4E7C}" presName="parentTextArrow" presStyleLbl="node1" presStyleIdx="2" presStyleCnt="3" custLinFactNeighborX="17523" custLinFactNeighborY="654"/>
      <dgm:spPr/>
      <dgm:t>
        <a:bodyPr/>
        <a:lstStyle/>
        <a:p>
          <a:endParaRPr lang="es-ES"/>
        </a:p>
      </dgm:t>
    </dgm:pt>
  </dgm:ptLst>
  <dgm:cxnLst>
    <dgm:cxn modelId="{86B32D5B-6D1A-4149-9247-581426C58949}" type="presOf" srcId="{5074D99C-CCA5-4354-9BE8-65780B7C4E7C}" destId="{5E050933-8459-4FEF-BDA1-6E24EBE6FE8B}" srcOrd="0" destOrd="0" presId="urn:microsoft.com/office/officeart/2005/8/layout/process4"/>
    <dgm:cxn modelId="{CE8B4C0B-13F4-49F6-9C41-AD187F9EBB28}" type="presOf" srcId="{145A1643-8A26-4B8A-8608-3D0E8184CAE4}" destId="{1B579B4D-9B4F-4E6B-A463-7D4DCBE06D0B}" srcOrd="0" destOrd="0" presId="urn:microsoft.com/office/officeart/2005/8/layout/process4"/>
    <dgm:cxn modelId="{BD4C3D1B-8177-4531-B4DB-7FCE4A9F33DF}" srcId="{54D166AE-DD43-41A6-B0FE-5DAEC5F4ED74}" destId="{5074D99C-CCA5-4354-9BE8-65780B7C4E7C}" srcOrd="0" destOrd="0" parTransId="{45C1406A-7B3C-4AE5-BC34-8BDD942822DA}" sibTransId="{CA19AFCF-F6EB-47F2-829C-3CD4E7926FF1}"/>
    <dgm:cxn modelId="{577CC9CD-303E-4546-B7B7-A26CF8D1F8E9}" type="presOf" srcId="{54D166AE-DD43-41A6-B0FE-5DAEC5F4ED74}" destId="{28D9C8DA-3E7B-4490-91DC-BF055F8CD8C0}" srcOrd="0" destOrd="0" presId="urn:microsoft.com/office/officeart/2005/8/layout/process4"/>
    <dgm:cxn modelId="{7D1315BD-1425-4514-8FB9-666FFEA10B1D}" type="presOf" srcId="{5144592F-84A3-43B1-AFA1-4665815B718F}" destId="{C5819B33-298C-481B-97CB-4A190AA0BDA2}" srcOrd="0" destOrd="0" presId="urn:microsoft.com/office/officeart/2005/8/layout/process4"/>
    <dgm:cxn modelId="{A42E4262-E1AF-46B5-AF81-E560A5E67E73}" srcId="{54D166AE-DD43-41A6-B0FE-5DAEC5F4ED74}" destId="{5144592F-84A3-43B1-AFA1-4665815B718F}" srcOrd="1" destOrd="0" parTransId="{17FB6610-6853-409C-BEA2-AB525C95765F}" sibTransId="{B180F3DC-CB0E-4961-933F-6F0DA5C2FDDA}"/>
    <dgm:cxn modelId="{0C86BC64-A15E-4737-9966-0757146C64E4}" srcId="{54D166AE-DD43-41A6-B0FE-5DAEC5F4ED74}" destId="{145A1643-8A26-4B8A-8608-3D0E8184CAE4}" srcOrd="2" destOrd="0" parTransId="{241E24BD-0039-481D-A62B-124C878004DF}" sibTransId="{5B87A86C-7100-4C01-972B-50D43F551DB5}"/>
    <dgm:cxn modelId="{8ABAB8F5-3181-44B2-B2FC-C8FDCA03B164}" type="presParOf" srcId="{28D9C8DA-3E7B-4490-91DC-BF055F8CD8C0}" destId="{5F1CD8AE-BC28-452F-BE9F-C786E5954C05}" srcOrd="0" destOrd="0" presId="urn:microsoft.com/office/officeart/2005/8/layout/process4"/>
    <dgm:cxn modelId="{7619F68B-3818-4BA1-BD45-46BA2ACC8B24}" type="presParOf" srcId="{5F1CD8AE-BC28-452F-BE9F-C786E5954C05}" destId="{1B579B4D-9B4F-4E6B-A463-7D4DCBE06D0B}" srcOrd="0" destOrd="0" presId="urn:microsoft.com/office/officeart/2005/8/layout/process4"/>
    <dgm:cxn modelId="{544BF7EE-AA38-4F11-878F-6CDB2D051084}" type="presParOf" srcId="{28D9C8DA-3E7B-4490-91DC-BF055F8CD8C0}" destId="{524A100D-6199-4770-86FF-6CDDFEF33CE9}" srcOrd="1" destOrd="0" presId="urn:microsoft.com/office/officeart/2005/8/layout/process4"/>
    <dgm:cxn modelId="{3BCD0FDB-5448-48D9-8A1D-C2361F4C57AA}" type="presParOf" srcId="{28D9C8DA-3E7B-4490-91DC-BF055F8CD8C0}" destId="{2F56B7EC-B58A-47DB-89A0-6A9DE96281D6}" srcOrd="2" destOrd="0" presId="urn:microsoft.com/office/officeart/2005/8/layout/process4"/>
    <dgm:cxn modelId="{126D0C32-4925-4260-B8CF-DA4CB81E6405}" type="presParOf" srcId="{2F56B7EC-B58A-47DB-89A0-6A9DE96281D6}" destId="{C5819B33-298C-481B-97CB-4A190AA0BDA2}" srcOrd="0" destOrd="0" presId="urn:microsoft.com/office/officeart/2005/8/layout/process4"/>
    <dgm:cxn modelId="{E89BF91F-7079-48F7-89A8-9A20B1B47D7B}" type="presParOf" srcId="{28D9C8DA-3E7B-4490-91DC-BF055F8CD8C0}" destId="{96113D02-1CFA-4E67-8E8A-995678B1ED34}" srcOrd="3" destOrd="0" presId="urn:microsoft.com/office/officeart/2005/8/layout/process4"/>
    <dgm:cxn modelId="{EE6C49F1-B57A-4CA7-A735-52C63561948B}" type="presParOf" srcId="{28D9C8DA-3E7B-4490-91DC-BF055F8CD8C0}" destId="{3897FBBA-2A37-42C0-8C2F-C77C5ED9BE68}" srcOrd="4" destOrd="0" presId="urn:microsoft.com/office/officeart/2005/8/layout/process4"/>
    <dgm:cxn modelId="{5F7AC408-81AF-4975-AD9E-280FF80F88A9}" type="presParOf" srcId="{3897FBBA-2A37-42C0-8C2F-C77C5ED9BE68}" destId="{5E050933-8459-4FEF-BDA1-6E24EBE6FE8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F33ADC9-5C7A-42C0-BFED-7CCB1F29F9F6}" type="doc">
      <dgm:prSet loTypeId="urn:microsoft.com/office/officeart/2008/layout/LinedList" loCatId="list" qsTypeId="urn:microsoft.com/office/officeart/2005/8/quickstyle/simple1" qsCatId="simple" csTypeId="urn:microsoft.com/office/officeart/2005/8/colors/accent2_1" csCatId="accent2"/>
      <dgm:spPr/>
      <dgm:t>
        <a:bodyPr/>
        <a:lstStyle/>
        <a:p>
          <a:endParaRPr lang="en-US"/>
        </a:p>
      </dgm:t>
    </dgm:pt>
    <dgm:pt modelId="{AEE87F2C-148A-4FE0-A4F0-648294F80963}">
      <dgm:prSet/>
      <dgm:spPr/>
      <dgm:t>
        <a:bodyPr/>
        <a:lstStyle/>
        <a:p>
          <a:r>
            <a:rPr lang="es-CL" dirty="0"/>
            <a:t>Plan de Fortalecimiento destinado a apoyar el desarrollo de las universidades del Estado.</a:t>
          </a:r>
          <a:endParaRPr lang="en-US" dirty="0"/>
        </a:p>
      </dgm:t>
    </dgm:pt>
    <dgm:pt modelId="{BA3B3749-B8EB-423F-854B-35B5DC958441}" type="parTrans" cxnId="{3A75EF1A-BB52-43D1-A687-0CCEC544952F}">
      <dgm:prSet/>
      <dgm:spPr/>
      <dgm:t>
        <a:bodyPr/>
        <a:lstStyle/>
        <a:p>
          <a:endParaRPr lang="en-US"/>
        </a:p>
      </dgm:t>
    </dgm:pt>
    <dgm:pt modelId="{6A60C529-11FE-43E1-BE4B-7C0568455C5B}" type="sibTrans" cxnId="{3A75EF1A-BB52-43D1-A687-0CCEC544952F}">
      <dgm:prSet/>
      <dgm:spPr/>
      <dgm:t>
        <a:bodyPr/>
        <a:lstStyle/>
        <a:p>
          <a:endParaRPr lang="en-US"/>
        </a:p>
      </dgm:t>
    </dgm:pt>
    <dgm:pt modelId="{0E5B42DF-A602-42C1-9DAE-2CF5F30499E8}">
      <dgm:prSet/>
      <dgm:spPr/>
      <dgm:t>
        <a:bodyPr/>
        <a:lstStyle/>
        <a:p>
          <a:r>
            <a:rPr lang="es-CL"/>
            <a:t>Plan de carácter transitorio con una duración de 10 años.</a:t>
          </a:r>
          <a:endParaRPr lang="en-US"/>
        </a:p>
      </dgm:t>
    </dgm:pt>
    <dgm:pt modelId="{08EBC20B-7A6E-4225-963E-BE040140EBF5}" type="parTrans" cxnId="{DB0A7CE0-8387-45C7-913E-1F9D92F73E6C}">
      <dgm:prSet/>
      <dgm:spPr/>
      <dgm:t>
        <a:bodyPr/>
        <a:lstStyle/>
        <a:p>
          <a:endParaRPr lang="en-US"/>
        </a:p>
      </dgm:t>
    </dgm:pt>
    <dgm:pt modelId="{8FBC6E62-E554-4EAD-98BA-171093BC15F1}" type="sibTrans" cxnId="{DB0A7CE0-8387-45C7-913E-1F9D92F73E6C}">
      <dgm:prSet/>
      <dgm:spPr/>
      <dgm:t>
        <a:bodyPr/>
        <a:lstStyle/>
        <a:p>
          <a:endParaRPr lang="en-US"/>
        </a:p>
      </dgm:t>
    </dgm:pt>
    <dgm:pt modelId="{48DE992F-8AE5-4767-8677-8B238A86209B}">
      <dgm:prSet/>
      <dgm:spPr/>
      <dgm:t>
        <a:bodyPr/>
        <a:lstStyle/>
        <a:p>
          <a:r>
            <a:rPr lang="es-CL"/>
            <a:t>Los recursos se destinarán a los usos y ejes estratégicos que sean estipulados en los convenios que para estos efectos se suscribirán entre el Mineduc y cada una de las universidades. </a:t>
          </a:r>
          <a:endParaRPr lang="en-US"/>
        </a:p>
      </dgm:t>
    </dgm:pt>
    <dgm:pt modelId="{332454D3-B9FD-4370-A8A9-030FC78A477C}" type="parTrans" cxnId="{E9090C8B-E0B5-414A-8B4D-8330B2BB72AE}">
      <dgm:prSet/>
      <dgm:spPr/>
      <dgm:t>
        <a:bodyPr/>
        <a:lstStyle/>
        <a:p>
          <a:endParaRPr lang="en-US"/>
        </a:p>
      </dgm:t>
    </dgm:pt>
    <dgm:pt modelId="{A45EE1C3-C170-4651-B6F2-01F11CE0E4B3}" type="sibTrans" cxnId="{E9090C8B-E0B5-414A-8B4D-8330B2BB72AE}">
      <dgm:prSet/>
      <dgm:spPr/>
      <dgm:t>
        <a:bodyPr/>
        <a:lstStyle/>
        <a:p>
          <a:endParaRPr lang="en-US"/>
        </a:p>
      </dgm:t>
    </dgm:pt>
    <dgm:pt modelId="{EEC80D58-BCBC-4201-A2C6-99F6E19EE646}">
      <dgm:prSet/>
      <dgm:spPr/>
      <dgm:t>
        <a:bodyPr/>
        <a:lstStyle/>
        <a:p>
          <a:r>
            <a:rPr lang="es-CL"/>
            <a:t>Ley enumera las principales iniciativas que pueden ser financiadas con el plan, pero sólo en carácter ejemplar.</a:t>
          </a:r>
          <a:endParaRPr lang="en-US"/>
        </a:p>
      </dgm:t>
    </dgm:pt>
    <dgm:pt modelId="{B50F2516-94CE-42EA-A754-BE036712CEA0}" type="parTrans" cxnId="{C7D83ED0-9FB5-4679-90B1-E31605D895FC}">
      <dgm:prSet/>
      <dgm:spPr/>
      <dgm:t>
        <a:bodyPr/>
        <a:lstStyle/>
        <a:p>
          <a:endParaRPr lang="en-US"/>
        </a:p>
      </dgm:t>
    </dgm:pt>
    <dgm:pt modelId="{A37E4398-4038-4A66-A8B6-83846E77F7AE}" type="sibTrans" cxnId="{C7D83ED0-9FB5-4679-90B1-E31605D895FC}">
      <dgm:prSet/>
      <dgm:spPr/>
      <dgm:t>
        <a:bodyPr/>
        <a:lstStyle/>
        <a:p>
          <a:endParaRPr lang="en-US"/>
        </a:p>
      </dgm:t>
    </dgm:pt>
    <dgm:pt modelId="{53FC10CB-75E3-4C23-8444-75C8303AD587}" type="pres">
      <dgm:prSet presAssocID="{8F33ADC9-5C7A-42C0-BFED-7CCB1F29F9F6}" presName="vert0" presStyleCnt="0">
        <dgm:presLayoutVars>
          <dgm:dir/>
          <dgm:animOne val="branch"/>
          <dgm:animLvl val="lvl"/>
        </dgm:presLayoutVars>
      </dgm:prSet>
      <dgm:spPr/>
      <dgm:t>
        <a:bodyPr/>
        <a:lstStyle/>
        <a:p>
          <a:endParaRPr lang="es-ES"/>
        </a:p>
      </dgm:t>
    </dgm:pt>
    <dgm:pt modelId="{608D874E-1E66-49CE-95CF-E1FE167AC524}" type="pres">
      <dgm:prSet presAssocID="{AEE87F2C-148A-4FE0-A4F0-648294F80963}" presName="thickLine" presStyleLbl="alignNode1" presStyleIdx="0" presStyleCnt="4"/>
      <dgm:spPr/>
    </dgm:pt>
    <dgm:pt modelId="{4B62E4C2-6D2C-4C4A-B11E-E60DD4082556}" type="pres">
      <dgm:prSet presAssocID="{AEE87F2C-148A-4FE0-A4F0-648294F80963}" presName="horz1" presStyleCnt="0"/>
      <dgm:spPr/>
    </dgm:pt>
    <dgm:pt modelId="{2AB12BB1-406C-413C-93AD-9DB50A620333}" type="pres">
      <dgm:prSet presAssocID="{AEE87F2C-148A-4FE0-A4F0-648294F80963}" presName="tx1" presStyleLbl="revTx" presStyleIdx="0" presStyleCnt="4"/>
      <dgm:spPr/>
      <dgm:t>
        <a:bodyPr/>
        <a:lstStyle/>
        <a:p>
          <a:endParaRPr lang="es-ES"/>
        </a:p>
      </dgm:t>
    </dgm:pt>
    <dgm:pt modelId="{AEAC1817-5233-440F-98DD-995C98C0B600}" type="pres">
      <dgm:prSet presAssocID="{AEE87F2C-148A-4FE0-A4F0-648294F80963}" presName="vert1" presStyleCnt="0"/>
      <dgm:spPr/>
    </dgm:pt>
    <dgm:pt modelId="{EB551391-8DE8-4099-B8D7-55424006D7EE}" type="pres">
      <dgm:prSet presAssocID="{0E5B42DF-A602-42C1-9DAE-2CF5F30499E8}" presName="thickLine" presStyleLbl="alignNode1" presStyleIdx="1" presStyleCnt="4"/>
      <dgm:spPr/>
    </dgm:pt>
    <dgm:pt modelId="{8A764681-EA97-4132-954B-42C95D2765E2}" type="pres">
      <dgm:prSet presAssocID="{0E5B42DF-A602-42C1-9DAE-2CF5F30499E8}" presName="horz1" presStyleCnt="0"/>
      <dgm:spPr/>
    </dgm:pt>
    <dgm:pt modelId="{0CD958C3-E65D-4020-B9E5-6F496CEBECDB}" type="pres">
      <dgm:prSet presAssocID="{0E5B42DF-A602-42C1-9DAE-2CF5F30499E8}" presName="tx1" presStyleLbl="revTx" presStyleIdx="1" presStyleCnt="4"/>
      <dgm:spPr/>
      <dgm:t>
        <a:bodyPr/>
        <a:lstStyle/>
        <a:p>
          <a:endParaRPr lang="es-ES"/>
        </a:p>
      </dgm:t>
    </dgm:pt>
    <dgm:pt modelId="{D5DC818F-CE1B-4DA0-96CD-283DA7E50AFA}" type="pres">
      <dgm:prSet presAssocID="{0E5B42DF-A602-42C1-9DAE-2CF5F30499E8}" presName="vert1" presStyleCnt="0"/>
      <dgm:spPr/>
    </dgm:pt>
    <dgm:pt modelId="{868B8030-A617-49E6-B777-1D6FF43537C5}" type="pres">
      <dgm:prSet presAssocID="{48DE992F-8AE5-4767-8677-8B238A86209B}" presName="thickLine" presStyleLbl="alignNode1" presStyleIdx="2" presStyleCnt="4"/>
      <dgm:spPr/>
    </dgm:pt>
    <dgm:pt modelId="{E2B409B4-486C-4C0D-A0E4-2873A131742E}" type="pres">
      <dgm:prSet presAssocID="{48DE992F-8AE5-4767-8677-8B238A86209B}" presName="horz1" presStyleCnt="0"/>
      <dgm:spPr/>
    </dgm:pt>
    <dgm:pt modelId="{C7C357AC-803B-4D6E-8D69-F7CB72B13EEE}" type="pres">
      <dgm:prSet presAssocID="{48DE992F-8AE5-4767-8677-8B238A86209B}" presName="tx1" presStyleLbl="revTx" presStyleIdx="2" presStyleCnt="4"/>
      <dgm:spPr/>
      <dgm:t>
        <a:bodyPr/>
        <a:lstStyle/>
        <a:p>
          <a:endParaRPr lang="es-ES"/>
        </a:p>
      </dgm:t>
    </dgm:pt>
    <dgm:pt modelId="{24C4C3B1-92F1-409B-8589-2EF32A3238ED}" type="pres">
      <dgm:prSet presAssocID="{48DE992F-8AE5-4767-8677-8B238A86209B}" presName="vert1" presStyleCnt="0"/>
      <dgm:spPr/>
    </dgm:pt>
    <dgm:pt modelId="{8BBDF041-6CC3-4B34-893C-721A4E5F1E6C}" type="pres">
      <dgm:prSet presAssocID="{EEC80D58-BCBC-4201-A2C6-99F6E19EE646}" presName="thickLine" presStyleLbl="alignNode1" presStyleIdx="3" presStyleCnt="4"/>
      <dgm:spPr/>
    </dgm:pt>
    <dgm:pt modelId="{19C41342-1123-4AFC-AF48-FF2948273C55}" type="pres">
      <dgm:prSet presAssocID="{EEC80D58-BCBC-4201-A2C6-99F6E19EE646}" presName="horz1" presStyleCnt="0"/>
      <dgm:spPr/>
    </dgm:pt>
    <dgm:pt modelId="{58752004-AA05-437C-A81E-272EDC30ADC7}" type="pres">
      <dgm:prSet presAssocID="{EEC80D58-BCBC-4201-A2C6-99F6E19EE646}" presName="tx1" presStyleLbl="revTx" presStyleIdx="3" presStyleCnt="4"/>
      <dgm:spPr/>
      <dgm:t>
        <a:bodyPr/>
        <a:lstStyle/>
        <a:p>
          <a:endParaRPr lang="es-ES"/>
        </a:p>
      </dgm:t>
    </dgm:pt>
    <dgm:pt modelId="{4482FA37-795D-4808-B8A7-5474110B07CA}" type="pres">
      <dgm:prSet presAssocID="{EEC80D58-BCBC-4201-A2C6-99F6E19EE646}" presName="vert1" presStyleCnt="0"/>
      <dgm:spPr/>
    </dgm:pt>
  </dgm:ptLst>
  <dgm:cxnLst>
    <dgm:cxn modelId="{AFF88AD4-6872-41F7-BA45-5714F1650E41}" type="presOf" srcId="{0E5B42DF-A602-42C1-9DAE-2CF5F30499E8}" destId="{0CD958C3-E65D-4020-B9E5-6F496CEBECDB}" srcOrd="0" destOrd="0" presId="urn:microsoft.com/office/officeart/2008/layout/LinedList"/>
    <dgm:cxn modelId="{C7D83ED0-9FB5-4679-90B1-E31605D895FC}" srcId="{8F33ADC9-5C7A-42C0-BFED-7CCB1F29F9F6}" destId="{EEC80D58-BCBC-4201-A2C6-99F6E19EE646}" srcOrd="3" destOrd="0" parTransId="{B50F2516-94CE-42EA-A754-BE036712CEA0}" sibTransId="{A37E4398-4038-4A66-A8B6-83846E77F7AE}"/>
    <dgm:cxn modelId="{E9090C8B-E0B5-414A-8B4D-8330B2BB72AE}" srcId="{8F33ADC9-5C7A-42C0-BFED-7CCB1F29F9F6}" destId="{48DE992F-8AE5-4767-8677-8B238A86209B}" srcOrd="2" destOrd="0" parTransId="{332454D3-B9FD-4370-A8A9-030FC78A477C}" sibTransId="{A45EE1C3-C170-4651-B6F2-01F11CE0E4B3}"/>
    <dgm:cxn modelId="{670785A6-90BD-4ADC-9DE7-F3DA1659EF8A}" type="presOf" srcId="{8F33ADC9-5C7A-42C0-BFED-7CCB1F29F9F6}" destId="{53FC10CB-75E3-4C23-8444-75C8303AD587}" srcOrd="0" destOrd="0" presId="urn:microsoft.com/office/officeart/2008/layout/LinedList"/>
    <dgm:cxn modelId="{F963A80A-223B-4A55-9250-49F1473A711B}" type="presOf" srcId="{EEC80D58-BCBC-4201-A2C6-99F6E19EE646}" destId="{58752004-AA05-437C-A81E-272EDC30ADC7}" srcOrd="0" destOrd="0" presId="urn:microsoft.com/office/officeart/2008/layout/LinedList"/>
    <dgm:cxn modelId="{D970B04A-9844-4C5C-9AAB-C1E5BBCA89F8}" type="presOf" srcId="{48DE992F-8AE5-4767-8677-8B238A86209B}" destId="{C7C357AC-803B-4D6E-8D69-F7CB72B13EEE}" srcOrd="0" destOrd="0" presId="urn:microsoft.com/office/officeart/2008/layout/LinedList"/>
    <dgm:cxn modelId="{3A75EF1A-BB52-43D1-A687-0CCEC544952F}" srcId="{8F33ADC9-5C7A-42C0-BFED-7CCB1F29F9F6}" destId="{AEE87F2C-148A-4FE0-A4F0-648294F80963}" srcOrd="0" destOrd="0" parTransId="{BA3B3749-B8EB-423F-854B-35B5DC958441}" sibTransId="{6A60C529-11FE-43E1-BE4B-7C0568455C5B}"/>
    <dgm:cxn modelId="{DB0A7CE0-8387-45C7-913E-1F9D92F73E6C}" srcId="{8F33ADC9-5C7A-42C0-BFED-7CCB1F29F9F6}" destId="{0E5B42DF-A602-42C1-9DAE-2CF5F30499E8}" srcOrd="1" destOrd="0" parTransId="{08EBC20B-7A6E-4225-963E-BE040140EBF5}" sibTransId="{8FBC6E62-E554-4EAD-98BA-171093BC15F1}"/>
    <dgm:cxn modelId="{5DA26F07-E4D9-4B80-BD28-75670388C2F6}" type="presOf" srcId="{AEE87F2C-148A-4FE0-A4F0-648294F80963}" destId="{2AB12BB1-406C-413C-93AD-9DB50A620333}" srcOrd="0" destOrd="0" presId="urn:microsoft.com/office/officeart/2008/layout/LinedList"/>
    <dgm:cxn modelId="{092BAAAC-9DBF-452C-AD49-07CA78A45389}" type="presParOf" srcId="{53FC10CB-75E3-4C23-8444-75C8303AD587}" destId="{608D874E-1E66-49CE-95CF-E1FE167AC524}" srcOrd="0" destOrd="0" presId="urn:microsoft.com/office/officeart/2008/layout/LinedList"/>
    <dgm:cxn modelId="{A429756C-D607-40B2-B77D-EEB5AFFC93F3}" type="presParOf" srcId="{53FC10CB-75E3-4C23-8444-75C8303AD587}" destId="{4B62E4C2-6D2C-4C4A-B11E-E60DD4082556}" srcOrd="1" destOrd="0" presId="urn:microsoft.com/office/officeart/2008/layout/LinedList"/>
    <dgm:cxn modelId="{7973F7FA-4D47-44F1-BF0C-460435B5CD09}" type="presParOf" srcId="{4B62E4C2-6D2C-4C4A-B11E-E60DD4082556}" destId="{2AB12BB1-406C-413C-93AD-9DB50A620333}" srcOrd="0" destOrd="0" presId="urn:microsoft.com/office/officeart/2008/layout/LinedList"/>
    <dgm:cxn modelId="{1225AB40-52B1-4DFB-9C81-C72A9B6D8954}" type="presParOf" srcId="{4B62E4C2-6D2C-4C4A-B11E-E60DD4082556}" destId="{AEAC1817-5233-440F-98DD-995C98C0B600}" srcOrd="1" destOrd="0" presId="urn:microsoft.com/office/officeart/2008/layout/LinedList"/>
    <dgm:cxn modelId="{6B87B9C9-DD69-4789-A903-8F1F4E726CA2}" type="presParOf" srcId="{53FC10CB-75E3-4C23-8444-75C8303AD587}" destId="{EB551391-8DE8-4099-B8D7-55424006D7EE}" srcOrd="2" destOrd="0" presId="urn:microsoft.com/office/officeart/2008/layout/LinedList"/>
    <dgm:cxn modelId="{D56349F0-02AF-45C2-ABD2-8EA175305ECE}" type="presParOf" srcId="{53FC10CB-75E3-4C23-8444-75C8303AD587}" destId="{8A764681-EA97-4132-954B-42C95D2765E2}" srcOrd="3" destOrd="0" presId="urn:microsoft.com/office/officeart/2008/layout/LinedList"/>
    <dgm:cxn modelId="{6F7A46F2-DEDA-4F29-8CF9-9F985C5E1A07}" type="presParOf" srcId="{8A764681-EA97-4132-954B-42C95D2765E2}" destId="{0CD958C3-E65D-4020-B9E5-6F496CEBECDB}" srcOrd="0" destOrd="0" presId="urn:microsoft.com/office/officeart/2008/layout/LinedList"/>
    <dgm:cxn modelId="{8B3004B3-38B3-4AB7-B3B5-CAF5E9DA7285}" type="presParOf" srcId="{8A764681-EA97-4132-954B-42C95D2765E2}" destId="{D5DC818F-CE1B-4DA0-96CD-283DA7E50AFA}" srcOrd="1" destOrd="0" presId="urn:microsoft.com/office/officeart/2008/layout/LinedList"/>
    <dgm:cxn modelId="{A84707D5-5B9B-43B8-86BB-9AB352BCC86A}" type="presParOf" srcId="{53FC10CB-75E3-4C23-8444-75C8303AD587}" destId="{868B8030-A617-49E6-B777-1D6FF43537C5}" srcOrd="4" destOrd="0" presId="urn:microsoft.com/office/officeart/2008/layout/LinedList"/>
    <dgm:cxn modelId="{86DA1E9F-CAB0-497C-B707-449ED19122D5}" type="presParOf" srcId="{53FC10CB-75E3-4C23-8444-75C8303AD587}" destId="{E2B409B4-486C-4C0D-A0E4-2873A131742E}" srcOrd="5" destOrd="0" presId="urn:microsoft.com/office/officeart/2008/layout/LinedList"/>
    <dgm:cxn modelId="{B3CB24BC-3669-471D-B61E-411ADE604966}" type="presParOf" srcId="{E2B409B4-486C-4C0D-A0E4-2873A131742E}" destId="{C7C357AC-803B-4D6E-8D69-F7CB72B13EEE}" srcOrd="0" destOrd="0" presId="urn:microsoft.com/office/officeart/2008/layout/LinedList"/>
    <dgm:cxn modelId="{3DF3B6E4-B57E-43F7-A458-5F61B04B667C}" type="presParOf" srcId="{E2B409B4-486C-4C0D-A0E4-2873A131742E}" destId="{24C4C3B1-92F1-409B-8589-2EF32A3238ED}" srcOrd="1" destOrd="0" presId="urn:microsoft.com/office/officeart/2008/layout/LinedList"/>
    <dgm:cxn modelId="{D39233EE-3074-40DF-9C77-2CB91E24BF8D}" type="presParOf" srcId="{53FC10CB-75E3-4C23-8444-75C8303AD587}" destId="{8BBDF041-6CC3-4B34-893C-721A4E5F1E6C}" srcOrd="6" destOrd="0" presId="urn:microsoft.com/office/officeart/2008/layout/LinedList"/>
    <dgm:cxn modelId="{AA7AB037-49E9-432B-890D-567193500A4B}" type="presParOf" srcId="{53FC10CB-75E3-4C23-8444-75C8303AD587}" destId="{19C41342-1123-4AFC-AF48-FF2948273C55}" srcOrd="7" destOrd="0" presId="urn:microsoft.com/office/officeart/2008/layout/LinedList"/>
    <dgm:cxn modelId="{6F84CF4B-344E-47FA-8B79-7A205173C553}" type="presParOf" srcId="{19C41342-1123-4AFC-AF48-FF2948273C55}" destId="{58752004-AA05-437C-A81E-272EDC30ADC7}" srcOrd="0" destOrd="0" presId="urn:microsoft.com/office/officeart/2008/layout/LinedList"/>
    <dgm:cxn modelId="{2D42F71B-9332-49AE-95B0-834EE1195132}" type="presParOf" srcId="{19C41342-1123-4AFC-AF48-FF2948273C55}" destId="{4482FA37-795D-4808-B8A7-5474110B07C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69FC789-B4F3-4142-A2B6-016D1C50225E}" type="doc">
      <dgm:prSet loTypeId="urn:microsoft.com/office/officeart/2016/7/layout/LinearArrowProcessNumbered" loCatId="process" qsTypeId="urn:microsoft.com/office/officeart/2005/8/quickstyle/simple5" qsCatId="simple" csTypeId="urn:microsoft.com/office/officeart/2005/8/colors/accent3_2" csCatId="accent3" phldr="1"/>
      <dgm:spPr/>
      <dgm:t>
        <a:bodyPr/>
        <a:lstStyle/>
        <a:p>
          <a:endParaRPr lang="en-US"/>
        </a:p>
      </dgm:t>
    </dgm:pt>
    <dgm:pt modelId="{8E1C8AA1-6CDA-45FB-9552-D1700AC7D266}">
      <dgm:prSet/>
      <dgm:spPr/>
      <dgm:t>
        <a:bodyPr/>
        <a:lstStyle/>
        <a:p>
          <a:r>
            <a:rPr lang="es-ES" dirty="0"/>
            <a:t>Actualizar su Plan de Desarrollo Institucional con el fin de </a:t>
          </a:r>
          <a:r>
            <a:rPr lang="es-ES" b="1" i="1" dirty="0"/>
            <a:t>concordar sus iniciativas de fortalecimiento con dicho Plan.</a:t>
          </a:r>
          <a:endParaRPr lang="en-US" dirty="0"/>
        </a:p>
      </dgm:t>
    </dgm:pt>
    <dgm:pt modelId="{7A0C2E86-BC53-47E3-840E-0A13C788B78A}" type="parTrans" cxnId="{95447BC4-49E8-4A13-B4EA-79595269A994}">
      <dgm:prSet/>
      <dgm:spPr/>
      <dgm:t>
        <a:bodyPr/>
        <a:lstStyle/>
        <a:p>
          <a:endParaRPr lang="en-US"/>
        </a:p>
      </dgm:t>
    </dgm:pt>
    <dgm:pt modelId="{3ED0C1B7-28D7-4947-85EC-E7ADF0943D37}" type="sibTrans" cxnId="{95447BC4-49E8-4A13-B4EA-79595269A994}">
      <dgm:prSet phldrT="1" phldr="0"/>
      <dgm:spPr/>
      <dgm:t>
        <a:bodyPr/>
        <a:lstStyle/>
        <a:p>
          <a:r>
            <a:rPr lang="en-US"/>
            <a:t>1</a:t>
          </a:r>
        </a:p>
      </dgm:t>
    </dgm:pt>
    <dgm:pt modelId="{FCF236A2-5BAB-45EB-9CAA-2FC9E53D24CB}">
      <dgm:prSet/>
      <dgm:spPr/>
      <dgm:t>
        <a:bodyPr/>
        <a:lstStyle/>
        <a:p>
          <a:r>
            <a:rPr lang="es-CL" dirty="0"/>
            <a:t>Fortalecimiento de la </a:t>
          </a:r>
          <a:r>
            <a:rPr lang="es-CL" b="1" dirty="0"/>
            <a:t>gestión institucional</a:t>
          </a:r>
          <a:r>
            <a:rPr lang="es-CL" dirty="0"/>
            <a:t>: programas de mejoramiento y actualización de los procesos internos de gestión institucional y de recursos humanos.</a:t>
          </a:r>
          <a:endParaRPr lang="en-US" dirty="0"/>
        </a:p>
      </dgm:t>
    </dgm:pt>
    <dgm:pt modelId="{693CD2A6-8B7D-43FC-B0C6-769524E8BCA0}" type="parTrans" cxnId="{1049C891-734B-423B-87CA-BCD300B6580F}">
      <dgm:prSet/>
      <dgm:spPr/>
      <dgm:t>
        <a:bodyPr/>
        <a:lstStyle/>
        <a:p>
          <a:endParaRPr lang="en-US"/>
        </a:p>
      </dgm:t>
    </dgm:pt>
    <dgm:pt modelId="{29B7D3FE-E361-438B-B748-A3451C1DF605}" type="sibTrans" cxnId="{1049C891-734B-423B-87CA-BCD300B6580F}">
      <dgm:prSet phldrT="2" phldr="0"/>
      <dgm:spPr/>
      <dgm:t>
        <a:bodyPr/>
        <a:lstStyle/>
        <a:p>
          <a:r>
            <a:rPr lang="en-US"/>
            <a:t>2</a:t>
          </a:r>
        </a:p>
      </dgm:t>
    </dgm:pt>
    <dgm:pt modelId="{5A9B9DCF-EFDE-4384-9251-77A9514F4F10}">
      <dgm:prSet/>
      <dgm:spPr/>
      <dgm:t>
        <a:bodyPr/>
        <a:lstStyle/>
        <a:p>
          <a:r>
            <a:rPr lang="es-CL"/>
            <a:t>Crecimiento de su oferta académica o de su </a:t>
          </a:r>
          <a:r>
            <a:rPr lang="es-CL" b="1"/>
            <a:t>matrícula</a:t>
          </a:r>
          <a:r>
            <a:rPr lang="es-CL"/>
            <a:t>.</a:t>
          </a:r>
          <a:endParaRPr lang="en-US"/>
        </a:p>
      </dgm:t>
    </dgm:pt>
    <dgm:pt modelId="{1CBD2C42-5A66-4236-A366-7C8EC3407250}" type="parTrans" cxnId="{C655C51F-AF48-418C-8D11-5D927AA99732}">
      <dgm:prSet/>
      <dgm:spPr/>
      <dgm:t>
        <a:bodyPr/>
        <a:lstStyle/>
        <a:p>
          <a:endParaRPr lang="en-US"/>
        </a:p>
      </dgm:t>
    </dgm:pt>
    <dgm:pt modelId="{E196D4AE-2D2C-44A6-B6CB-6ECCA60E7ADC}" type="sibTrans" cxnId="{C655C51F-AF48-418C-8D11-5D927AA99732}">
      <dgm:prSet phldrT="3" phldr="0"/>
      <dgm:spPr/>
      <dgm:t>
        <a:bodyPr/>
        <a:lstStyle/>
        <a:p>
          <a:r>
            <a:rPr lang="en-US"/>
            <a:t>3</a:t>
          </a:r>
        </a:p>
      </dgm:t>
    </dgm:pt>
    <dgm:pt modelId="{EB932B7E-C3FC-48E5-BFC5-A8DE42F99CBB}">
      <dgm:prSet/>
      <dgm:spPr/>
      <dgm:t>
        <a:bodyPr/>
        <a:lstStyle/>
        <a:p>
          <a:r>
            <a:rPr lang="es-CL"/>
            <a:t>Fortalecimiento de la </a:t>
          </a:r>
          <a:r>
            <a:rPr lang="es-CL" b="1"/>
            <a:t>calidad académica y la formación profesional</a:t>
          </a:r>
          <a:r>
            <a:rPr lang="es-CL"/>
            <a:t>, incluyendo planes de evaluación y rediseño curricular</a:t>
          </a:r>
          <a:endParaRPr lang="en-US"/>
        </a:p>
      </dgm:t>
    </dgm:pt>
    <dgm:pt modelId="{40343DF3-3254-4B62-82B2-7992A3B82179}" type="parTrans" cxnId="{D58976FB-4C65-46D1-87D7-9180DC2085ED}">
      <dgm:prSet/>
      <dgm:spPr/>
      <dgm:t>
        <a:bodyPr/>
        <a:lstStyle/>
        <a:p>
          <a:endParaRPr lang="en-US"/>
        </a:p>
      </dgm:t>
    </dgm:pt>
    <dgm:pt modelId="{B8309776-1F79-469D-8D24-751235A155CF}" type="sibTrans" cxnId="{D58976FB-4C65-46D1-87D7-9180DC2085ED}">
      <dgm:prSet phldrT="4" phldr="0"/>
      <dgm:spPr/>
      <dgm:t>
        <a:bodyPr/>
        <a:lstStyle/>
        <a:p>
          <a:r>
            <a:rPr lang="en-US"/>
            <a:t>4</a:t>
          </a:r>
        </a:p>
      </dgm:t>
    </dgm:pt>
    <dgm:pt modelId="{D124B5EC-72B2-4F45-B916-F030622BAD58}">
      <dgm:prSet/>
      <dgm:spPr/>
      <dgm:t>
        <a:bodyPr/>
        <a:lstStyle/>
        <a:p>
          <a:r>
            <a:rPr lang="es-CL"/>
            <a:t>Fortalecimiento de la</a:t>
          </a:r>
          <a:r>
            <a:rPr lang="es-CL" b="1"/>
            <a:t> investigación </a:t>
          </a:r>
          <a:r>
            <a:rPr lang="es-CL"/>
            <a:t>e incidencia en la elaboración e implementación de políticas públicas.</a:t>
          </a:r>
          <a:endParaRPr lang="en-US"/>
        </a:p>
      </dgm:t>
    </dgm:pt>
    <dgm:pt modelId="{A44A0060-6373-4305-8373-3E85A11EC625}" type="parTrans" cxnId="{27E87E33-89A1-4B34-8A2E-295395CD0CB5}">
      <dgm:prSet/>
      <dgm:spPr/>
      <dgm:t>
        <a:bodyPr/>
        <a:lstStyle/>
        <a:p>
          <a:endParaRPr lang="en-US"/>
        </a:p>
      </dgm:t>
    </dgm:pt>
    <dgm:pt modelId="{FCE7B0D5-05C7-443C-AD5D-FC174E3C5067}" type="sibTrans" cxnId="{27E87E33-89A1-4B34-8A2E-295395CD0CB5}">
      <dgm:prSet phldrT="5" phldr="0"/>
      <dgm:spPr/>
      <dgm:t>
        <a:bodyPr/>
        <a:lstStyle/>
        <a:p>
          <a:r>
            <a:rPr lang="en-US"/>
            <a:t>5</a:t>
          </a:r>
        </a:p>
      </dgm:t>
    </dgm:pt>
    <dgm:pt modelId="{8CD6EC34-2476-4F03-B11B-5DCB83C978E9}">
      <dgm:prSet/>
      <dgm:spPr/>
      <dgm:t>
        <a:bodyPr/>
        <a:lstStyle/>
        <a:p>
          <a:r>
            <a:rPr lang="es-CL" b="1" dirty="0"/>
            <a:t>Vinculación con el medio y el territorio</a:t>
          </a:r>
          <a:r>
            <a:rPr lang="es-CL" dirty="0"/>
            <a:t>. Programas y acciones de vinculación con el medio que promuevan el desarrollo regional, la interculturalidad, el respeto de los pueblos originarios y el cuidado del medio ambiente</a:t>
          </a:r>
          <a:endParaRPr lang="en-US" dirty="0"/>
        </a:p>
      </dgm:t>
    </dgm:pt>
    <dgm:pt modelId="{2FA398E3-BC1E-4E2E-854D-02CFB1BD0F1D}" type="parTrans" cxnId="{7F15ED65-7F64-4930-9DAD-3831B44991B6}">
      <dgm:prSet/>
      <dgm:spPr/>
      <dgm:t>
        <a:bodyPr/>
        <a:lstStyle/>
        <a:p>
          <a:endParaRPr lang="en-US"/>
        </a:p>
      </dgm:t>
    </dgm:pt>
    <dgm:pt modelId="{A40C7805-4552-42C8-8E95-7B6F208DDAC6}" type="sibTrans" cxnId="{7F15ED65-7F64-4930-9DAD-3831B44991B6}">
      <dgm:prSet phldrT="6" phldr="0"/>
      <dgm:spPr/>
      <dgm:t>
        <a:bodyPr/>
        <a:lstStyle/>
        <a:p>
          <a:r>
            <a:rPr lang="en-US"/>
            <a:t>6</a:t>
          </a:r>
        </a:p>
      </dgm:t>
    </dgm:pt>
    <dgm:pt modelId="{9441FCBC-655B-44AE-BDCD-E7AD592B39BC}">
      <dgm:prSet/>
      <dgm:spPr/>
      <dgm:t>
        <a:bodyPr/>
        <a:lstStyle/>
        <a:p>
          <a:r>
            <a:rPr lang="es-CL" b="1" dirty="0"/>
            <a:t>Otras líneas de acción</a:t>
          </a:r>
          <a:r>
            <a:rPr lang="es-CL" dirty="0"/>
            <a:t>, tales como conservar y mejorar la infraestructura, crear o fortalecer planes de apoyo para la permanencia y titulación de estudiantes, y apoyar la obtención de la acreditación institucional de las universidades creadas por la ley </a:t>
          </a:r>
          <a:r>
            <a:rPr lang="es-CL" dirty="0" err="1"/>
            <a:t>Nº</a:t>
          </a:r>
          <a:r>
            <a:rPr lang="es-CL" dirty="0"/>
            <a:t> 20.842</a:t>
          </a:r>
          <a:endParaRPr lang="en-US" dirty="0"/>
        </a:p>
      </dgm:t>
    </dgm:pt>
    <dgm:pt modelId="{261D65AE-0CDA-40BB-BC2E-8401E2D6043B}" type="parTrans" cxnId="{6A59FC97-C1AA-4CF7-B74F-B9F239534F99}">
      <dgm:prSet/>
      <dgm:spPr/>
      <dgm:t>
        <a:bodyPr/>
        <a:lstStyle/>
        <a:p>
          <a:endParaRPr lang="en-US"/>
        </a:p>
      </dgm:t>
    </dgm:pt>
    <dgm:pt modelId="{986573B6-D87C-4FB9-985E-15A3A6820C60}" type="sibTrans" cxnId="{6A59FC97-C1AA-4CF7-B74F-B9F239534F99}">
      <dgm:prSet phldrT="7" phldr="0"/>
      <dgm:spPr/>
      <dgm:t>
        <a:bodyPr/>
        <a:lstStyle/>
        <a:p>
          <a:r>
            <a:rPr lang="en-US"/>
            <a:t>7</a:t>
          </a:r>
        </a:p>
      </dgm:t>
    </dgm:pt>
    <dgm:pt modelId="{EA16D852-2AA6-40C5-A9A0-38DD44420851}" type="pres">
      <dgm:prSet presAssocID="{E69FC789-B4F3-4142-A2B6-016D1C50225E}" presName="linearFlow" presStyleCnt="0">
        <dgm:presLayoutVars>
          <dgm:dir/>
          <dgm:animLvl val="lvl"/>
          <dgm:resizeHandles val="exact"/>
        </dgm:presLayoutVars>
      </dgm:prSet>
      <dgm:spPr/>
      <dgm:t>
        <a:bodyPr/>
        <a:lstStyle/>
        <a:p>
          <a:endParaRPr lang="es-ES"/>
        </a:p>
      </dgm:t>
    </dgm:pt>
    <dgm:pt modelId="{28F54650-A726-4E49-B05A-E048A15253FE}" type="pres">
      <dgm:prSet presAssocID="{8E1C8AA1-6CDA-45FB-9552-D1700AC7D266}" presName="compositeNode" presStyleCnt="0"/>
      <dgm:spPr/>
    </dgm:pt>
    <dgm:pt modelId="{707FC759-9E5A-437E-BEB8-F237FD71732E}" type="pres">
      <dgm:prSet presAssocID="{8E1C8AA1-6CDA-45FB-9552-D1700AC7D266}" presName="parTx" presStyleLbl="node1" presStyleIdx="0" presStyleCnt="0">
        <dgm:presLayoutVars>
          <dgm:chMax val="0"/>
          <dgm:chPref val="0"/>
          <dgm:bulletEnabled val="1"/>
        </dgm:presLayoutVars>
      </dgm:prSet>
      <dgm:spPr/>
    </dgm:pt>
    <dgm:pt modelId="{3AC8A84E-6C00-4C86-B9FE-3E513C108632}" type="pres">
      <dgm:prSet presAssocID="{8E1C8AA1-6CDA-45FB-9552-D1700AC7D266}" presName="parSh" presStyleCnt="0"/>
      <dgm:spPr/>
    </dgm:pt>
    <dgm:pt modelId="{3F94B375-72CF-4931-A174-15A1CC013687}" type="pres">
      <dgm:prSet presAssocID="{8E1C8AA1-6CDA-45FB-9552-D1700AC7D266}" presName="lineNode" presStyleLbl="alignAccFollowNode1" presStyleIdx="0" presStyleCnt="21"/>
      <dgm:spPr/>
    </dgm:pt>
    <dgm:pt modelId="{413FCE1C-0814-4A58-A8EE-49501C7E290B}" type="pres">
      <dgm:prSet presAssocID="{8E1C8AA1-6CDA-45FB-9552-D1700AC7D266}" presName="lineArrowNode" presStyleLbl="alignAccFollowNode1" presStyleIdx="1" presStyleCnt="21"/>
      <dgm:spPr/>
    </dgm:pt>
    <dgm:pt modelId="{EA21E882-6059-43BA-B726-4B09D4DAADD6}" type="pres">
      <dgm:prSet presAssocID="{3ED0C1B7-28D7-4947-85EC-E7ADF0943D37}" presName="sibTransNodeCircle" presStyleLbl="alignNode1" presStyleIdx="0" presStyleCnt="7">
        <dgm:presLayoutVars>
          <dgm:chMax val="0"/>
          <dgm:bulletEnabled/>
        </dgm:presLayoutVars>
      </dgm:prSet>
      <dgm:spPr/>
      <dgm:t>
        <a:bodyPr/>
        <a:lstStyle/>
        <a:p>
          <a:endParaRPr lang="es-ES"/>
        </a:p>
      </dgm:t>
    </dgm:pt>
    <dgm:pt modelId="{BF04A5D7-138C-4AD0-A5D3-5E8B8EB8F3E3}" type="pres">
      <dgm:prSet presAssocID="{3ED0C1B7-28D7-4947-85EC-E7ADF0943D37}" presName="spacerBetweenCircleAndCallout" presStyleCnt="0">
        <dgm:presLayoutVars/>
      </dgm:prSet>
      <dgm:spPr/>
    </dgm:pt>
    <dgm:pt modelId="{7BAEFA85-6FC2-485A-9D10-9EF4A78EEF10}" type="pres">
      <dgm:prSet presAssocID="{8E1C8AA1-6CDA-45FB-9552-D1700AC7D266}" presName="nodeText" presStyleLbl="alignAccFollowNode1" presStyleIdx="2" presStyleCnt="21" custScaleY="100000" custLinFactNeighborX="11157" custLinFactNeighborY="12166">
        <dgm:presLayoutVars>
          <dgm:bulletEnabled val="1"/>
        </dgm:presLayoutVars>
      </dgm:prSet>
      <dgm:spPr/>
      <dgm:t>
        <a:bodyPr/>
        <a:lstStyle/>
        <a:p>
          <a:endParaRPr lang="es-ES"/>
        </a:p>
      </dgm:t>
    </dgm:pt>
    <dgm:pt modelId="{D47240BC-A742-4B3E-B94F-CF5722105788}" type="pres">
      <dgm:prSet presAssocID="{3ED0C1B7-28D7-4947-85EC-E7ADF0943D37}" presName="sibTransComposite" presStyleCnt="0"/>
      <dgm:spPr/>
    </dgm:pt>
    <dgm:pt modelId="{5C1841F4-10DC-434D-BB53-FCBE7962669A}" type="pres">
      <dgm:prSet presAssocID="{FCF236A2-5BAB-45EB-9CAA-2FC9E53D24CB}" presName="compositeNode" presStyleCnt="0"/>
      <dgm:spPr/>
    </dgm:pt>
    <dgm:pt modelId="{DF9A9F0A-A2AB-4D85-9D80-0DB1A46A4010}" type="pres">
      <dgm:prSet presAssocID="{FCF236A2-5BAB-45EB-9CAA-2FC9E53D24CB}" presName="parTx" presStyleLbl="node1" presStyleIdx="0" presStyleCnt="0">
        <dgm:presLayoutVars>
          <dgm:chMax val="0"/>
          <dgm:chPref val="0"/>
          <dgm:bulletEnabled val="1"/>
        </dgm:presLayoutVars>
      </dgm:prSet>
      <dgm:spPr/>
    </dgm:pt>
    <dgm:pt modelId="{1BB52DD5-778F-47EF-8772-DD06440761BF}" type="pres">
      <dgm:prSet presAssocID="{FCF236A2-5BAB-45EB-9CAA-2FC9E53D24CB}" presName="parSh" presStyleCnt="0"/>
      <dgm:spPr/>
    </dgm:pt>
    <dgm:pt modelId="{F4996F43-F71F-4183-B35C-38FE0FF9E076}" type="pres">
      <dgm:prSet presAssocID="{FCF236A2-5BAB-45EB-9CAA-2FC9E53D24CB}" presName="lineNode" presStyleLbl="alignAccFollowNode1" presStyleIdx="3" presStyleCnt="21"/>
      <dgm:spPr/>
    </dgm:pt>
    <dgm:pt modelId="{AE3D2D52-9DEF-42AA-9E59-CF25702C7BFD}" type="pres">
      <dgm:prSet presAssocID="{FCF236A2-5BAB-45EB-9CAA-2FC9E53D24CB}" presName="lineArrowNode" presStyleLbl="alignAccFollowNode1" presStyleIdx="4" presStyleCnt="21"/>
      <dgm:spPr/>
    </dgm:pt>
    <dgm:pt modelId="{1A6DE2F3-55EC-484D-A387-1E083D24621E}" type="pres">
      <dgm:prSet presAssocID="{29B7D3FE-E361-438B-B748-A3451C1DF605}" presName="sibTransNodeCircle" presStyleLbl="alignNode1" presStyleIdx="1" presStyleCnt="7">
        <dgm:presLayoutVars>
          <dgm:chMax val="0"/>
          <dgm:bulletEnabled/>
        </dgm:presLayoutVars>
      </dgm:prSet>
      <dgm:spPr/>
      <dgm:t>
        <a:bodyPr/>
        <a:lstStyle/>
        <a:p>
          <a:endParaRPr lang="es-ES"/>
        </a:p>
      </dgm:t>
    </dgm:pt>
    <dgm:pt modelId="{54D95CB7-7757-44C4-8530-60D5CE46F1B0}" type="pres">
      <dgm:prSet presAssocID="{29B7D3FE-E361-438B-B748-A3451C1DF605}" presName="spacerBetweenCircleAndCallout" presStyleCnt="0">
        <dgm:presLayoutVars/>
      </dgm:prSet>
      <dgm:spPr/>
    </dgm:pt>
    <dgm:pt modelId="{6E44FC5A-FB45-459F-8378-FB6AB6213003}" type="pres">
      <dgm:prSet presAssocID="{FCF236A2-5BAB-45EB-9CAA-2FC9E53D24CB}" presName="nodeText" presStyleLbl="alignAccFollowNode1" presStyleIdx="5" presStyleCnt="21" custScaleY="100000" custLinFactNeighborX="11157" custLinFactNeighborY="12166">
        <dgm:presLayoutVars>
          <dgm:bulletEnabled val="1"/>
        </dgm:presLayoutVars>
      </dgm:prSet>
      <dgm:spPr/>
      <dgm:t>
        <a:bodyPr/>
        <a:lstStyle/>
        <a:p>
          <a:endParaRPr lang="es-ES"/>
        </a:p>
      </dgm:t>
    </dgm:pt>
    <dgm:pt modelId="{25B08816-D52E-4727-9289-022918C031BF}" type="pres">
      <dgm:prSet presAssocID="{29B7D3FE-E361-438B-B748-A3451C1DF605}" presName="sibTransComposite" presStyleCnt="0"/>
      <dgm:spPr/>
    </dgm:pt>
    <dgm:pt modelId="{4B5B350D-72D9-4FF3-AE81-EED98F2BDDB2}" type="pres">
      <dgm:prSet presAssocID="{5A9B9DCF-EFDE-4384-9251-77A9514F4F10}" presName="compositeNode" presStyleCnt="0"/>
      <dgm:spPr/>
    </dgm:pt>
    <dgm:pt modelId="{E4B5B82E-DE7C-4242-982C-B2994027106B}" type="pres">
      <dgm:prSet presAssocID="{5A9B9DCF-EFDE-4384-9251-77A9514F4F10}" presName="parTx" presStyleLbl="node1" presStyleIdx="0" presStyleCnt="0">
        <dgm:presLayoutVars>
          <dgm:chMax val="0"/>
          <dgm:chPref val="0"/>
          <dgm:bulletEnabled val="1"/>
        </dgm:presLayoutVars>
      </dgm:prSet>
      <dgm:spPr/>
    </dgm:pt>
    <dgm:pt modelId="{ED338756-9BB8-48AE-AF3D-298C527A80B4}" type="pres">
      <dgm:prSet presAssocID="{5A9B9DCF-EFDE-4384-9251-77A9514F4F10}" presName="parSh" presStyleCnt="0"/>
      <dgm:spPr/>
    </dgm:pt>
    <dgm:pt modelId="{4E4DDC2B-80C0-4F64-B870-41BF965BAAD2}" type="pres">
      <dgm:prSet presAssocID="{5A9B9DCF-EFDE-4384-9251-77A9514F4F10}" presName="lineNode" presStyleLbl="alignAccFollowNode1" presStyleIdx="6" presStyleCnt="21"/>
      <dgm:spPr/>
    </dgm:pt>
    <dgm:pt modelId="{5A636DE4-8CC9-4D7A-989B-33DAED000941}" type="pres">
      <dgm:prSet presAssocID="{5A9B9DCF-EFDE-4384-9251-77A9514F4F10}" presName="lineArrowNode" presStyleLbl="alignAccFollowNode1" presStyleIdx="7" presStyleCnt="21"/>
      <dgm:spPr/>
    </dgm:pt>
    <dgm:pt modelId="{A3823DE4-5438-4810-B5A7-8DA14FEC2062}" type="pres">
      <dgm:prSet presAssocID="{E196D4AE-2D2C-44A6-B6CB-6ECCA60E7ADC}" presName="sibTransNodeCircle" presStyleLbl="alignNode1" presStyleIdx="2" presStyleCnt="7">
        <dgm:presLayoutVars>
          <dgm:chMax val="0"/>
          <dgm:bulletEnabled/>
        </dgm:presLayoutVars>
      </dgm:prSet>
      <dgm:spPr/>
      <dgm:t>
        <a:bodyPr/>
        <a:lstStyle/>
        <a:p>
          <a:endParaRPr lang="es-ES"/>
        </a:p>
      </dgm:t>
    </dgm:pt>
    <dgm:pt modelId="{A494D21B-CE0B-4E6A-AD8C-A84452DF02BA}" type="pres">
      <dgm:prSet presAssocID="{E196D4AE-2D2C-44A6-B6CB-6ECCA60E7ADC}" presName="spacerBetweenCircleAndCallout" presStyleCnt="0">
        <dgm:presLayoutVars/>
      </dgm:prSet>
      <dgm:spPr/>
    </dgm:pt>
    <dgm:pt modelId="{8D98632E-661A-4E86-B54B-E473E3702E34}" type="pres">
      <dgm:prSet presAssocID="{5A9B9DCF-EFDE-4384-9251-77A9514F4F10}" presName="nodeText" presStyleLbl="alignAccFollowNode1" presStyleIdx="8" presStyleCnt="21" custScaleY="100000" custLinFactNeighborX="11157" custLinFactNeighborY="12166">
        <dgm:presLayoutVars>
          <dgm:bulletEnabled val="1"/>
        </dgm:presLayoutVars>
      </dgm:prSet>
      <dgm:spPr/>
      <dgm:t>
        <a:bodyPr/>
        <a:lstStyle/>
        <a:p>
          <a:endParaRPr lang="es-ES"/>
        </a:p>
      </dgm:t>
    </dgm:pt>
    <dgm:pt modelId="{D3422B71-82D6-423F-9BF8-606F2F8CF3C3}" type="pres">
      <dgm:prSet presAssocID="{E196D4AE-2D2C-44A6-B6CB-6ECCA60E7ADC}" presName="sibTransComposite" presStyleCnt="0"/>
      <dgm:spPr/>
    </dgm:pt>
    <dgm:pt modelId="{F40BD8E0-8F74-4722-BF83-39E8259FE258}" type="pres">
      <dgm:prSet presAssocID="{EB932B7E-C3FC-48E5-BFC5-A8DE42F99CBB}" presName="compositeNode" presStyleCnt="0"/>
      <dgm:spPr/>
    </dgm:pt>
    <dgm:pt modelId="{7671480D-CB76-4E4D-B64F-F4710151B9C4}" type="pres">
      <dgm:prSet presAssocID="{EB932B7E-C3FC-48E5-BFC5-A8DE42F99CBB}" presName="parTx" presStyleLbl="node1" presStyleIdx="0" presStyleCnt="0">
        <dgm:presLayoutVars>
          <dgm:chMax val="0"/>
          <dgm:chPref val="0"/>
          <dgm:bulletEnabled val="1"/>
        </dgm:presLayoutVars>
      </dgm:prSet>
      <dgm:spPr/>
    </dgm:pt>
    <dgm:pt modelId="{F843C244-D2BB-4AAB-B725-B87311BC59B8}" type="pres">
      <dgm:prSet presAssocID="{EB932B7E-C3FC-48E5-BFC5-A8DE42F99CBB}" presName="parSh" presStyleCnt="0"/>
      <dgm:spPr/>
    </dgm:pt>
    <dgm:pt modelId="{0A87051B-9EC1-45CD-B028-83D0F6D0EE29}" type="pres">
      <dgm:prSet presAssocID="{EB932B7E-C3FC-48E5-BFC5-A8DE42F99CBB}" presName="lineNode" presStyleLbl="alignAccFollowNode1" presStyleIdx="9" presStyleCnt="21"/>
      <dgm:spPr/>
    </dgm:pt>
    <dgm:pt modelId="{70955C90-DB00-4A49-9DAA-9AFBD36F235D}" type="pres">
      <dgm:prSet presAssocID="{EB932B7E-C3FC-48E5-BFC5-A8DE42F99CBB}" presName="lineArrowNode" presStyleLbl="alignAccFollowNode1" presStyleIdx="10" presStyleCnt="21"/>
      <dgm:spPr/>
    </dgm:pt>
    <dgm:pt modelId="{D11647C2-53F3-4B9A-811C-B80A0CD9E6F6}" type="pres">
      <dgm:prSet presAssocID="{B8309776-1F79-469D-8D24-751235A155CF}" presName="sibTransNodeCircle" presStyleLbl="alignNode1" presStyleIdx="3" presStyleCnt="7">
        <dgm:presLayoutVars>
          <dgm:chMax val="0"/>
          <dgm:bulletEnabled/>
        </dgm:presLayoutVars>
      </dgm:prSet>
      <dgm:spPr/>
      <dgm:t>
        <a:bodyPr/>
        <a:lstStyle/>
        <a:p>
          <a:endParaRPr lang="es-ES"/>
        </a:p>
      </dgm:t>
    </dgm:pt>
    <dgm:pt modelId="{419E5D46-4A99-4499-A59B-86BAFFD96FAE}" type="pres">
      <dgm:prSet presAssocID="{B8309776-1F79-469D-8D24-751235A155CF}" presName="spacerBetweenCircleAndCallout" presStyleCnt="0">
        <dgm:presLayoutVars/>
      </dgm:prSet>
      <dgm:spPr/>
    </dgm:pt>
    <dgm:pt modelId="{96393959-DE44-4471-A010-76C89CDD54D7}" type="pres">
      <dgm:prSet presAssocID="{EB932B7E-C3FC-48E5-BFC5-A8DE42F99CBB}" presName="nodeText" presStyleLbl="alignAccFollowNode1" presStyleIdx="11" presStyleCnt="21" custScaleY="100000" custLinFactNeighborX="11157" custLinFactNeighborY="12166">
        <dgm:presLayoutVars>
          <dgm:bulletEnabled val="1"/>
        </dgm:presLayoutVars>
      </dgm:prSet>
      <dgm:spPr/>
      <dgm:t>
        <a:bodyPr/>
        <a:lstStyle/>
        <a:p>
          <a:endParaRPr lang="es-ES"/>
        </a:p>
      </dgm:t>
    </dgm:pt>
    <dgm:pt modelId="{68198E0B-436C-411F-8D4A-17B2BDA31E4D}" type="pres">
      <dgm:prSet presAssocID="{B8309776-1F79-469D-8D24-751235A155CF}" presName="sibTransComposite" presStyleCnt="0"/>
      <dgm:spPr/>
    </dgm:pt>
    <dgm:pt modelId="{6D030F15-4BB3-4780-AAB7-907430A9C343}" type="pres">
      <dgm:prSet presAssocID="{D124B5EC-72B2-4F45-B916-F030622BAD58}" presName="compositeNode" presStyleCnt="0"/>
      <dgm:spPr/>
    </dgm:pt>
    <dgm:pt modelId="{47360113-CF18-4BA9-8FF6-04C58B4879E9}" type="pres">
      <dgm:prSet presAssocID="{D124B5EC-72B2-4F45-B916-F030622BAD58}" presName="parTx" presStyleLbl="node1" presStyleIdx="0" presStyleCnt="0">
        <dgm:presLayoutVars>
          <dgm:chMax val="0"/>
          <dgm:chPref val="0"/>
          <dgm:bulletEnabled val="1"/>
        </dgm:presLayoutVars>
      </dgm:prSet>
      <dgm:spPr/>
    </dgm:pt>
    <dgm:pt modelId="{E35950A0-002C-4712-8885-9391D7C0C755}" type="pres">
      <dgm:prSet presAssocID="{D124B5EC-72B2-4F45-B916-F030622BAD58}" presName="parSh" presStyleCnt="0"/>
      <dgm:spPr/>
    </dgm:pt>
    <dgm:pt modelId="{37B8F33D-7680-4A03-B118-4CD0D06C08F0}" type="pres">
      <dgm:prSet presAssocID="{D124B5EC-72B2-4F45-B916-F030622BAD58}" presName="lineNode" presStyleLbl="alignAccFollowNode1" presStyleIdx="12" presStyleCnt="21"/>
      <dgm:spPr/>
    </dgm:pt>
    <dgm:pt modelId="{F8DDB260-9147-4149-B806-567BCE041364}" type="pres">
      <dgm:prSet presAssocID="{D124B5EC-72B2-4F45-B916-F030622BAD58}" presName="lineArrowNode" presStyleLbl="alignAccFollowNode1" presStyleIdx="13" presStyleCnt="21"/>
      <dgm:spPr/>
    </dgm:pt>
    <dgm:pt modelId="{E8CDD031-0DD8-4598-8513-73D15F531D51}" type="pres">
      <dgm:prSet presAssocID="{FCE7B0D5-05C7-443C-AD5D-FC174E3C5067}" presName="sibTransNodeCircle" presStyleLbl="alignNode1" presStyleIdx="4" presStyleCnt="7">
        <dgm:presLayoutVars>
          <dgm:chMax val="0"/>
          <dgm:bulletEnabled/>
        </dgm:presLayoutVars>
      </dgm:prSet>
      <dgm:spPr/>
      <dgm:t>
        <a:bodyPr/>
        <a:lstStyle/>
        <a:p>
          <a:endParaRPr lang="es-ES"/>
        </a:p>
      </dgm:t>
    </dgm:pt>
    <dgm:pt modelId="{91443B44-3B84-4499-921D-5A9BC75E7193}" type="pres">
      <dgm:prSet presAssocID="{FCE7B0D5-05C7-443C-AD5D-FC174E3C5067}" presName="spacerBetweenCircleAndCallout" presStyleCnt="0">
        <dgm:presLayoutVars/>
      </dgm:prSet>
      <dgm:spPr/>
    </dgm:pt>
    <dgm:pt modelId="{2DED7540-7A6C-4292-A2B2-B1D9741CA647}" type="pres">
      <dgm:prSet presAssocID="{D124B5EC-72B2-4F45-B916-F030622BAD58}" presName="nodeText" presStyleLbl="alignAccFollowNode1" presStyleIdx="14" presStyleCnt="21" custScaleY="100000" custLinFactNeighborX="11157" custLinFactNeighborY="12166">
        <dgm:presLayoutVars>
          <dgm:bulletEnabled val="1"/>
        </dgm:presLayoutVars>
      </dgm:prSet>
      <dgm:spPr/>
      <dgm:t>
        <a:bodyPr/>
        <a:lstStyle/>
        <a:p>
          <a:endParaRPr lang="es-ES"/>
        </a:p>
      </dgm:t>
    </dgm:pt>
    <dgm:pt modelId="{F90148F6-6B95-4B37-8ED5-BA2452211638}" type="pres">
      <dgm:prSet presAssocID="{FCE7B0D5-05C7-443C-AD5D-FC174E3C5067}" presName="sibTransComposite" presStyleCnt="0"/>
      <dgm:spPr/>
    </dgm:pt>
    <dgm:pt modelId="{8A36A3D1-CD04-46FA-A6AD-A8A15FCEDE84}" type="pres">
      <dgm:prSet presAssocID="{8CD6EC34-2476-4F03-B11B-5DCB83C978E9}" presName="compositeNode" presStyleCnt="0"/>
      <dgm:spPr/>
    </dgm:pt>
    <dgm:pt modelId="{77FC1823-83CE-4E6D-BCB5-CA7AFB8C2FC8}" type="pres">
      <dgm:prSet presAssocID="{8CD6EC34-2476-4F03-B11B-5DCB83C978E9}" presName="parTx" presStyleLbl="node1" presStyleIdx="0" presStyleCnt="0">
        <dgm:presLayoutVars>
          <dgm:chMax val="0"/>
          <dgm:chPref val="0"/>
          <dgm:bulletEnabled val="1"/>
        </dgm:presLayoutVars>
      </dgm:prSet>
      <dgm:spPr/>
    </dgm:pt>
    <dgm:pt modelId="{2C7764F1-7CE0-415B-9849-DD632FE4B1AA}" type="pres">
      <dgm:prSet presAssocID="{8CD6EC34-2476-4F03-B11B-5DCB83C978E9}" presName="parSh" presStyleCnt="0"/>
      <dgm:spPr/>
    </dgm:pt>
    <dgm:pt modelId="{23E69B64-AA5F-4F0E-ABAC-2D3163902CCE}" type="pres">
      <dgm:prSet presAssocID="{8CD6EC34-2476-4F03-B11B-5DCB83C978E9}" presName="lineNode" presStyleLbl="alignAccFollowNode1" presStyleIdx="15" presStyleCnt="21"/>
      <dgm:spPr/>
    </dgm:pt>
    <dgm:pt modelId="{68ED18A7-FD7C-41EE-AB6E-E02C4B344AF5}" type="pres">
      <dgm:prSet presAssocID="{8CD6EC34-2476-4F03-B11B-5DCB83C978E9}" presName="lineArrowNode" presStyleLbl="alignAccFollowNode1" presStyleIdx="16" presStyleCnt="21"/>
      <dgm:spPr/>
    </dgm:pt>
    <dgm:pt modelId="{140B3301-59B4-4D11-83CE-70C84B6CD421}" type="pres">
      <dgm:prSet presAssocID="{A40C7805-4552-42C8-8E95-7B6F208DDAC6}" presName="sibTransNodeCircle" presStyleLbl="alignNode1" presStyleIdx="5" presStyleCnt="7">
        <dgm:presLayoutVars>
          <dgm:chMax val="0"/>
          <dgm:bulletEnabled/>
        </dgm:presLayoutVars>
      </dgm:prSet>
      <dgm:spPr/>
      <dgm:t>
        <a:bodyPr/>
        <a:lstStyle/>
        <a:p>
          <a:endParaRPr lang="es-ES"/>
        </a:p>
      </dgm:t>
    </dgm:pt>
    <dgm:pt modelId="{443CC836-6A81-4385-A80B-713121BEF289}" type="pres">
      <dgm:prSet presAssocID="{A40C7805-4552-42C8-8E95-7B6F208DDAC6}" presName="spacerBetweenCircleAndCallout" presStyleCnt="0">
        <dgm:presLayoutVars/>
      </dgm:prSet>
      <dgm:spPr/>
    </dgm:pt>
    <dgm:pt modelId="{F0707FB5-19CF-4070-8F45-7F1FF932CE7F}" type="pres">
      <dgm:prSet presAssocID="{8CD6EC34-2476-4F03-B11B-5DCB83C978E9}" presName="nodeText" presStyleLbl="alignAccFollowNode1" presStyleIdx="17" presStyleCnt="21" custScaleY="100000" custLinFactNeighborX="11157" custLinFactNeighborY="12871">
        <dgm:presLayoutVars>
          <dgm:bulletEnabled val="1"/>
        </dgm:presLayoutVars>
      </dgm:prSet>
      <dgm:spPr/>
      <dgm:t>
        <a:bodyPr/>
        <a:lstStyle/>
        <a:p>
          <a:endParaRPr lang="es-ES"/>
        </a:p>
      </dgm:t>
    </dgm:pt>
    <dgm:pt modelId="{518B0366-D4BD-4D2E-8139-D4AED5F46AFB}" type="pres">
      <dgm:prSet presAssocID="{A40C7805-4552-42C8-8E95-7B6F208DDAC6}" presName="sibTransComposite" presStyleCnt="0"/>
      <dgm:spPr/>
    </dgm:pt>
    <dgm:pt modelId="{364C51C7-5D58-4C29-8FAC-8D6F83F172D6}" type="pres">
      <dgm:prSet presAssocID="{9441FCBC-655B-44AE-BDCD-E7AD592B39BC}" presName="compositeNode" presStyleCnt="0"/>
      <dgm:spPr/>
    </dgm:pt>
    <dgm:pt modelId="{8B129A43-72FD-4275-8395-F0E524493E00}" type="pres">
      <dgm:prSet presAssocID="{9441FCBC-655B-44AE-BDCD-E7AD592B39BC}" presName="parTx" presStyleLbl="node1" presStyleIdx="0" presStyleCnt="0">
        <dgm:presLayoutVars>
          <dgm:chMax val="0"/>
          <dgm:chPref val="0"/>
          <dgm:bulletEnabled val="1"/>
        </dgm:presLayoutVars>
      </dgm:prSet>
      <dgm:spPr/>
    </dgm:pt>
    <dgm:pt modelId="{178395A6-542F-4881-A342-0AB0CDEC48F2}" type="pres">
      <dgm:prSet presAssocID="{9441FCBC-655B-44AE-BDCD-E7AD592B39BC}" presName="parSh" presStyleCnt="0"/>
      <dgm:spPr/>
    </dgm:pt>
    <dgm:pt modelId="{635D762F-6207-46F6-BE44-7EE190F0ACAA}" type="pres">
      <dgm:prSet presAssocID="{9441FCBC-655B-44AE-BDCD-E7AD592B39BC}" presName="lineNode" presStyleLbl="alignAccFollowNode1" presStyleIdx="18" presStyleCnt="21"/>
      <dgm:spPr/>
    </dgm:pt>
    <dgm:pt modelId="{1DB71251-3183-413F-824C-71334547E931}" type="pres">
      <dgm:prSet presAssocID="{9441FCBC-655B-44AE-BDCD-E7AD592B39BC}" presName="lineArrowNode" presStyleLbl="alignAccFollowNode1" presStyleIdx="19" presStyleCnt="21"/>
      <dgm:spPr/>
    </dgm:pt>
    <dgm:pt modelId="{7ACD183B-ABC6-47C2-80FB-824A85024B68}" type="pres">
      <dgm:prSet presAssocID="{986573B6-D87C-4FB9-985E-15A3A6820C60}" presName="sibTransNodeCircle" presStyleLbl="alignNode1" presStyleIdx="6" presStyleCnt="7">
        <dgm:presLayoutVars>
          <dgm:chMax val="0"/>
          <dgm:bulletEnabled/>
        </dgm:presLayoutVars>
      </dgm:prSet>
      <dgm:spPr/>
      <dgm:t>
        <a:bodyPr/>
        <a:lstStyle/>
        <a:p>
          <a:endParaRPr lang="es-ES"/>
        </a:p>
      </dgm:t>
    </dgm:pt>
    <dgm:pt modelId="{06771BA8-6981-4C7C-B1D4-6AF51869EC32}" type="pres">
      <dgm:prSet presAssocID="{986573B6-D87C-4FB9-985E-15A3A6820C60}" presName="spacerBetweenCircleAndCallout" presStyleCnt="0">
        <dgm:presLayoutVars/>
      </dgm:prSet>
      <dgm:spPr/>
    </dgm:pt>
    <dgm:pt modelId="{0D55A99F-F4FE-4CA4-86AA-C98717EBF625}" type="pres">
      <dgm:prSet presAssocID="{9441FCBC-655B-44AE-BDCD-E7AD592B39BC}" presName="nodeText" presStyleLbl="alignAccFollowNode1" presStyleIdx="20" presStyleCnt="21" custScaleY="100000" custLinFactNeighborX="10711" custLinFactNeighborY="12166">
        <dgm:presLayoutVars>
          <dgm:bulletEnabled val="1"/>
        </dgm:presLayoutVars>
      </dgm:prSet>
      <dgm:spPr/>
      <dgm:t>
        <a:bodyPr/>
        <a:lstStyle/>
        <a:p>
          <a:endParaRPr lang="es-ES"/>
        </a:p>
      </dgm:t>
    </dgm:pt>
  </dgm:ptLst>
  <dgm:cxnLst>
    <dgm:cxn modelId="{41E420B5-2D51-450F-A80E-D182180BE59D}" type="presOf" srcId="{FCE7B0D5-05C7-443C-AD5D-FC174E3C5067}" destId="{E8CDD031-0DD8-4598-8513-73D15F531D51}" srcOrd="0" destOrd="0" presId="urn:microsoft.com/office/officeart/2016/7/layout/LinearArrowProcessNumbered"/>
    <dgm:cxn modelId="{7D19AF94-9D8D-47AB-BAB3-51AD82B09053}" type="presOf" srcId="{9441FCBC-655B-44AE-BDCD-E7AD592B39BC}" destId="{0D55A99F-F4FE-4CA4-86AA-C98717EBF625}" srcOrd="0" destOrd="0" presId="urn:microsoft.com/office/officeart/2016/7/layout/LinearArrowProcessNumbered"/>
    <dgm:cxn modelId="{7F15ED65-7F64-4930-9DAD-3831B44991B6}" srcId="{E69FC789-B4F3-4142-A2B6-016D1C50225E}" destId="{8CD6EC34-2476-4F03-B11B-5DCB83C978E9}" srcOrd="5" destOrd="0" parTransId="{2FA398E3-BC1E-4E2E-854D-02CFB1BD0F1D}" sibTransId="{A40C7805-4552-42C8-8E95-7B6F208DDAC6}"/>
    <dgm:cxn modelId="{6A8644A6-9959-4175-99AC-D673F4AC81A0}" type="presOf" srcId="{E69FC789-B4F3-4142-A2B6-016D1C50225E}" destId="{EA16D852-2AA6-40C5-A9A0-38DD44420851}" srcOrd="0" destOrd="0" presId="urn:microsoft.com/office/officeart/2016/7/layout/LinearArrowProcessNumbered"/>
    <dgm:cxn modelId="{27E87E33-89A1-4B34-8A2E-295395CD0CB5}" srcId="{E69FC789-B4F3-4142-A2B6-016D1C50225E}" destId="{D124B5EC-72B2-4F45-B916-F030622BAD58}" srcOrd="4" destOrd="0" parTransId="{A44A0060-6373-4305-8373-3E85A11EC625}" sibTransId="{FCE7B0D5-05C7-443C-AD5D-FC174E3C5067}"/>
    <dgm:cxn modelId="{C655C51F-AF48-418C-8D11-5D927AA99732}" srcId="{E69FC789-B4F3-4142-A2B6-016D1C50225E}" destId="{5A9B9DCF-EFDE-4384-9251-77A9514F4F10}" srcOrd="2" destOrd="0" parTransId="{1CBD2C42-5A66-4236-A366-7C8EC3407250}" sibTransId="{E196D4AE-2D2C-44A6-B6CB-6ECCA60E7ADC}"/>
    <dgm:cxn modelId="{1CF3D7BF-E959-42A4-A91F-4B61E9AFEA5D}" type="presOf" srcId="{A40C7805-4552-42C8-8E95-7B6F208DDAC6}" destId="{140B3301-59B4-4D11-83CE-70C84B6CD421}" srcOrd="0" destOrd="0" presId="urn:microsoft.com/office/officeart/2016/7/layout/LinearArrowProcessNumbered"/>
    <dgm:cxn modelId="{566FA334-6FA5-452C-8E14-5DF8E585A7CA}" type="presOf" srcId="{986573B6-D87C-4FB9-985E-15A3A6820C60}" destId="{7ACD183B-ABC6-47C2-80FB-824A85024B68}" srcOrd="0" destOrd="0" presId="urn:microsoft.com/office/officeart/2016/7/layout/LinearArrowProcessNumbered"/>
    <dgm:cxn modelId="{AAE91389-26B6-4849-839B-324A7900FFE3}" type="presOf" srcId="{29B7D3FE-E361-438B-B748-A3451C1DF605}" destId="{1A6DE2F3-55EC-484D-A387-1E083D24621E}" srcOrd="0" destOrd="0" presId="urn:microsoft.com/office/officeart/2016/7/layout/LinearArrowProcessNumbered"/>
    <dgm:cxn modelId="{D58976FB-4C65-46D1-87D7-9180DC2085ED}" srcId="{E69FC789-B4F3-4142-A2B6-016D1C50225E}" destId="{EB932B7E-C3FC-48E5-BFC5-A8DE42F99CBB}" srcOrd="3" destOrd="0" parTransId="{40343DF3-3254-4B62-82B2-7992A3B82179}" sibTransId="{B8309776-1F79-469D-8D24-751235A155CF}"/>
    <dgm:cxn modelId="{6A59FC97-C1AA-4CF7-B74F-B9F239534F99}" srcId="{E69FC789-B4F3-4142-A2B6-016D1C50225E}" destId="{9441FCBC-655B-44AE-BDCD-E7AD592B39BC}" srcOrd="6" destOrd="0" parTransId="{261D65AE-0CDA-40BB-BC2E-8401E2D6043B}" sibTransId="{986573B6-D87C-4FB9-985E-15A3A6820C60}"/>
    <dgm:cxn modelId="{7A46B299-B85F-40BB-9A8F-39442375E2C6}" type="presOf" srcId="{3ED0C1B7-28D7-4947-85EC-E7ADF0943D37}" destId="{EA21E882-6059-43BA-B726-4B09D4DAADD6}" srcOrd="0" destOrd="0" presId="urn:microsoft.com/office/officeart/2016/7/layout/LinearArrowProcessNumbered"/>
    <dgm:cxn modelId="{31DFE408-AC11-44A6-ADFF-2298BD2E2F10}" type="presOf" srcId="{D124B5EC-72B2-4F45-B916-F030622BAD58}" destId="{2DED7540-7A6C-4292-A2B2-B1D9741CA647}" srcOrd="0" destOrd="0" presId="urn:microsoft.com/office/officeart/2016/7/layout/LinearArrowProcessNumbered"/>
    <dgm:cxn modelId="{A8824929-635B-45BC-B393-CCF2A86AC707}" type="presOf" srcId="{5A9B9DCF-EFDE-4384-9251-77A9514F4F10}" destId="{8D98632E-661A-4E86-B54B-E473E3702E34}" srcOrd="0" destOrd="0" presId="urn:microsoft.com/office/officeart/2016/7/layout/LinearArrowProcessNumbered"/>
    <dgm:cxn modelId="{A7CB5CD1-64EE-4371-9B6B-2D51104B313F}" type="presOf" srcId="{8E1C8AA1-6CDA-45FB-9552-D1700AC7D266}" destId="{7BAEFA85-6FC2-485A-9D10-9EF4A78EEF10}" srcOrd="0" destOrd="0" presId="urn:microsoft.com/office/officeart/2016/7/layout/LinearArrowProcessNumbered"/>
    <dgm:cxn modelId="{95447BC4-49E8-4A13-B4EA-79595269A994}" srcId="{E69FC789-B4F3-4142-A2B6-016D1C50225E}" destId="{8E1C8AA1-6CDA-45FB-9552-D1700AC7D266}" srcOrd="0" destOrd="0" parTransId="{7A0C2E86-BC53-47E3-840E-0A13C788B78A}" sibTransId="{3ED0C1B7-28D7-4947-85EC-E7ADF0943D37}"/>
    <dgm:cxn modelId="{1049C891-734B-423B-87CA-BCD300B6580F}" srcId="{E69FC789-B4F3-4142-A2B6-016D1C50225E}" destId="{FCF236A2-5BAB-45EB-9CAA-2FC9E53D24CB}" srcOrd="1" destOrd="0" parTransId="{693CD2A6-8B7D-43FC-B0C6-769524E8BCA0}" sibTransId="{29B7D3FE-E361-438B-B748-A3451C1DF605}"/>
    <dgm:cxn modelId="{E36E7A2B-8EB2-4354-960B-7F8ADDE0D041}" type="presOf" srcId="{E196D4AE-2D2C-44A6-B6CB-6ECCA60E7ADC}" destId="{A3823DE4-5438-4810-B5A7-8DA14FEC2062}" srcOrd="0" destOrd="0" presId="urn:microsoft.com/office/officeart/2016/7/layout/LinearArrowProcessNumbered"/>
    <dgm:cxn modelId="{85AEC022-707F-4100-91BD-43CF4A92D071}" type="presOf" srcId="{EB932B7E-C3FC-48E5-BFC5-A8DE42F99CBB}" destId="{96393959-DE44-4471-A010-76C89CDD54D7}" srcOrd="0" destOrd="0" presId="urn:microsoft.com/office/officeart/2016/7/layout/LinearArrowProcessNumbered"/>
    <dgm:cxn modelId="{D16334AE-9E7D-48E4-B193-66F40C108B57}" type="presOf" srcId="{8CD6EC34-2476-4F03-B11B-5DCB83C978E9}" destId="{F0707FB5-19CF-4070-8F45-7F1FF932CE7F}" srcOrd="0" destOrd="0" presId="urn:microsoft.com/office/officeart/2016/7/layout/LinearArrowProcessNumbered"/>
    <dgm:cxn modelId="{1244D8EA-2CE2-4361-9A8A-0D7FA555A6E6}" type="presOf" srcId="{FCF236A2-5BAB-45EB-9CAA-2FC9E53D24CB}" destId="{6E44FC5A-FB45-459F-8378-FB6AB6213003}" srcOrd="0" destOrd="0" presId="urn:microsoft.com/office/officeart/2016/7/layout/LinearArrowProcessNumbered"/>
    <dgm:cxn modelId="{6E4E23F7-CA3E-4867-BC88-984424C65031}" type="presOf" srcId="{B8309776-1F79-469D-8D24-751235A155CF}" destId="{D11647C2-53F3-4B9A-811C-B80A0CD9E6F6}" srcOrd="0" destOrd="0" presId="urn:microsoft.com/office/officeart/2016/7/layout/LinearArrowProcessNumbered"/>
    <dgm:cxn modelId="{EF2047F4-5F64-4D88-A4FB-6B0700D0C942}" type="presParOf" srcId="{EA16D852-2AA6-40C5-A9A0-38DD44420851}" destId="{28F54650-A726-4E49-B05A-E048A15253FE}" srcOrd="0" destOrd="0" presId="urn:microsoft.com/office/officeart/2016/7/layout/LinearArrowProcessNumbered"/>
    <dgm:cxn modelId="{4C19708F-17FA-4401-AEEF-92D06B910CB3}" type="presParOf" srcId="{28F54650-A726-4E49-B05A-E048A15253FE}" destId="{707FC759-9E5A-437E-BEB8-F237FD71732E}" srcOrd="0" destOrd="0" presId="urn:microsoft.com/office/officeart/2016/7/layout/LinearArrowProcessNumbered"/>
    <dgm:cxn modelId="{91F96B09-2141-465B-A1F1-15A97E7AE887}" type="presParOf" srcId="{28F54650-A726-4E49-B05A-E048A15253FE}" destId="{3AC8A84E-6C00-4C86-B9FE-3E513C108632}" srcOrd="1" destOrd="0" presId="urn:microsoft.com/office/officeart/2016/7/layout/LinearArrowProcessNumbered"/>
    <dgm:cxn modelId="{E3865C12-3127-42E1-A777-FE8B11FEF56F}" type="presParOf" srcId="{3AC8A84E-6C00-4C86-B9FE-3E513C108632}" destId="{3F94B375-72CF-4931-A174-15A1CC013687}" srcOrd="0" destOrd="0" presId="urn:microsoft.com/office/officeart/2016/7/layout/LinearArrowProcessNumbered"/>
    <dgm:cxn modelId="{FB8AD355-32E9-42C0-8DB4-4CE90FBC2CE0}" type="presParOf" srcId="{3AC8A84E-6C00-4C86-B9FE-3E513C108632}" destId="{413FCE1C-0814-4A58-A8EE-49501C7E290B}" srcOrd="1" destOrd="0" presId="urn:microsoft.com/office/officeart/2016/7/layout/LinearArrowProcessNumbered"/>
    <dgm:cxn modelId="{4D150AFD-2739-4D1A-8869-6FDEDFAB2036}" type="presParOf" srcId="{3AC8A84E-6C00-4C86-B9FE-3E513C108632}" destId="{EA21E882-6059-43BA-B726-4B09D4DAADD6}" srcOrd="2" destOrd="0" presId="urn:microsoft.com/office/officeart/2016/7/layout/LinearArrowProcessNumbered"/>
    <dgm:cxn modelId="{66A57B23-D756-4296-B189-DF11454478E0}" type="presParOf" srcId="{3AC8A84E-6C00-4C86-B9FE-3E513C108632}" destId="{BF04A5D7-138C-4AD0-A5D3-5E8B8EB8F3E3}" srcOrd="3" destOrd="0" presId="urn:microsoft.com/office/officeart/2016/7/layout/LinearArrowProcessNumbered"/>
    <dgm:cxn modelId="{B02A4B1D-1E22-4D84-BC32-C68035635AEB}" type="presParOf" srcId="{28F54650-A726-4E49-B05A-E048A15253FE}" destId="{7BAEFA85-6FC2-485A-9D10-9EF4A78EEF10}" srcOrd="2" destOrd="0" presId="urn:microsoft.com/office/officeart/2016/7/layout/LinearArrowProcessNumbered"/>
    <dgm:cxn modelId="{2BE32D80-A1C3-466B-B028-B650C40782CF}" type="presParOf" srcId="{EA16D852-2AA6-40C5-A9A0-38DD44420851}" destId="{D47240BC-A742-4B3E-B94F-CF5722105788}" srcOrd="1" destOrd="0" presId="urn:microsoft.com/office/officeart/2016/7/layout/LinearArrowProcessNumbered"/>
    <dgm:cxn modelId="{0C2B3062-B172-439A-877C-99EB5C43223A}" type="presParOf" srcId="{EA16D852-2AA6-40C5-A9A0-38DD44420851}" destId="{5C1841F4-10DC-434D-BB53-FCBE7962669A}" srcOrd="2" destOrd="0" presId="urn:microsoft.com/office/officeart/2016/7/layout/LinearArrowProcessNumbered"/>
    <dgm:cxn modelId="{E4758D4A-8815-4750-A8F4-AC35EE0F9198}" type="presParOf" srcId="{5C1841F4-10DC-434D-BB53-FCBE7962669A}" destId="{DF9A9F0A-A2AB-4D85-9D80-0DB1A46A4010}" srcOrd="0" destOrd="0" presId="urn:microsoft.com/office/officeart/2016/7/layout/LinearArrowProcessNumbered"/>
    <dgm:cxn modelId="{96D78E14-A394-4BB2-A2A4-AACE1020F9E7}" type="presParOf" srcId="{5C1841F4-10DC-434D-BB53-FCBE7962669A}" destId="{1BB52DD5-778F-47EF-8772-DD06440761BF}" srcOrd="1" destOrd="0" presId="urn:microsoft.com/office/officeart/2016/7/layout/LinearArrowProcessNumbered"/>
    <dgm:cxn modelId="{1E2C4F50-0A20-45F3-89D9-AE35F748B7D2}" type="presParOf" srcId="{1BB52DD5-778F-47EF-8772-DD06440761BF}" destId="{F4996F43-F71F-4183-B35C-38FE0FF9E076}" srcOrd="0" destOrd="0" presId="urn:microsoft.com/office/officeart/2016/7/layout/LinearArrowProcessNumbered"/>
    <dgm:cxn modelId="{63C46CC7-E999-47A8-A512-514FA4F29B1D}" type="presParOf" srcId="{1BB52DD5-778F-47EF-8772-DD06440761BF}" destId="{AE3D2D52-9DEF-42AA-9E59-CF25702C7BFD}" srcOrd="1" destOrd="0" presId="urn:microsoft.com/office/officeart/2016/7/layout/LinearArrowProcessNumbered"/>
    <dgm:cxn modelId="{7AEA391E-2221-4AB0-A674-3BE2889587E0}" type="presParOf" srcId="{1BB52DD5-778F-47EF-8772-DD06440761BF}" destId="{1A6DE2F3-55EC-484D-A387-1E083D24621E}" srcOrd="2" destOrd="0" presId="urn:microsoft.com/office/officeart/2016/7/layout/LinearArrowProcessNumbered"/>
    <dgm:cxn modelId="{F3908331-98E8-4E1D-9A06-0C729E5546BB}" type="presParOf" srcId="{1BB52DD5-778F-47EF-8772-DD06440761BF}" destId="{54D95CB7-7757-44C4-8530-60D5CE46F1B0}" srcOrd="3" destOrd="0" presId="urn:microsoft.com/office/officeart/2016/7/layout/LinearArrowProcessNumbered"/>
    <dgm:cxn modelId="{75CBB270-E632-4354-AFFF-1525538B3CFA}" type="presParOf" srcId="{5C1841F4-10DC-434D-BB53-FCBE7962669A}" destId="{6E44FC5A-FB45-459F-8378-FB6AB6213003}" srcOrd="2" destOrd="0" presId="urn:microsoft.com/office/officeart/2016/7/layout/LinearArrowProcessNumbered"/>
    <dgm:cxn modelId="{F8370688-4157-4613-991F-60A995BC1083}" type="presParOf" srcId="{EA16D852-2AA6-40C5-A9A0-38DD44420851}" destId="{25B08816-D52E-4727-9289-022918C031BF}" srcOrd="3" destOrd="0" presId="urn:microsoft.com/office/officeart/2016/7/layout/LinearArrowProcessNumbered"/>
    <dgm:cxn modelId="{C26BD5D0-5F3D-428D-AB71-7D32639EE794}" type="presParOf" srcId="{EA16D852-2AA6-40C5-A9A0-38DD44420851}" destId="{4B5B350D-72D9-4FF3-AE81-EED98F2BDDB2}" srcOrd="4" destOrd="0" presId="urn:microsoft.com/office/officeart/2016/7/layout/LinearArrowProcessNumbered"/>
    <dgm:cxn modelId="{B1BB5289-6CB9-4FD6-83C4-3F01C3E5980C}" type="presParOf" srcId="{4B5B350D-72D9-4FF3-AE81-EED98F2BDDB2}" destId="{E4B5B82E-DE7C-4242-982C-B2994027106B}" srcOrd="0" destOrd="0" presId="urn:microsoft.com/office/officeart/2016/7/layout/LinearArrowProcessNumbered"/>
    <dgm:cxn modelId="{B4FB86C1-9D54-4583-B46B-29244D0897E7}" type="presParOf" srcId="{4B5B350D-72D9-4FF3-AE81-EED98F2BDDB2}" destId="{ED338756-9BB8-48AE-AF3D-298C527A80B4}" srcOrd="1" destOrd="0" presId="urn:microsoft.com/office/officeart/2016/7/layout/LinearArrowProcessNumbered"/>
    <dgm:cxn modelId="{AA0BFED0-ACEA-456B-BA82-DD9E32CDB845}" type="presParOf" srcId="{ED338756-9BB8-48AE-AF3D-298C527A80B4}" destId="{4E4DDC2B-80C0-4F64-B870-41BF965BAAD2}" srcOrd="0" destOrd="0" presId="urn:microsoft.com/office/officeart/2016/7/layout/LinearArrowProcessNumbered"/>
    <dgm:cxn modelId="{7CA7C861-5268-4581-A9B0-62400E6E8DFF}" type="presParOf" srcId="{ED338756-9BB8-48AE-AF3D-298C527A80B4}" destId="{5A636DE4-8CC9-4D7A-989B-33DAED000941}" srcOrd="1" destOrd="0" presId="urn:microsoft.com/office/officeart/2016/7/layout/LinearArrowProcessNumbered"/>
    <dgm:cxn modelId="{1C3AA266-6601-449C-AB36-2DF914233491}" type="presParOf" srcId="{ED338756-9BB8-48AE-AF3D-298C527A80B4}" destId="{A3823DE4-5438-4810-B5A7-8DA14FEC2062}" srcOrd="2" destOrd="0" presId="urn:microsoft.com/office/officeart/2016/7/layout/LinearArrowProcessNumbered"/>
    <dgm:cxn modelId="{A861DE8C-EB08-4472-9B57-637487089482}" type="presParOf" srcId="{ED338756-9BB8-48AE-AF3D-298C527A80B4}" destId="{A494D21B-CE0B-4E6A-AD8C-A84452DF02BA}" srcOrd="3" destOrd="0" presId="urn:microsoft.com/office/officeart/2016/7/layout/LinearArrowProcessNumbered"/>
    <dgm:cxn modelId="{F9D984A7-4146-45F4-92AD-D5C3BC95B6D9}" type="presParOf" srcId="{4B5B350D-72D9-4FF3-AE81-EED98F2BDDB2}" destId="{8D98632E-661A-4E86-B54B-E473E3702E34}" srcOrd="2" destOrd="0" presId="urn:microsoft.com/office/officeart/2016/7/layout/LinearArrowProcessNumbered"/>
    <dgm:cxn modelId="{D5F691AB-8072-4A10-9824-18EE0FEFBF86}" type="presParOf" srcId="{EA16D852-2AA6-40C5-A9A0-38DD44420851}" destId="{D3422B71-82D6-423F-9BF8-606F2F8CF3C3}" srcOrd="5" destOrd="0" presId="urn:microsoft.com/office/officeart/2016/7/layout/LinearArrowProcessNumbered"/>
    <dgm:cxn modelId="{A5AF2AB7-5974-4566-B93C-A6B2915435F3}" type="presParOf" srcId="{EA16D852-2AA6-40C5-A9A0-38DD44420851}" destId="{F40BD8E0-8F74-4722-BF83-39E8259FE258}" srcOrd="6" destOrd="0" presId="urn:microsoft.com/office/officeart/2016/7/layout/LinearArrowProcessNumbered"/>
    <dgm:cxn modelId="{30FE9AB6-3A32-4CC2-BB6B-EE3F95DFB076}" type="presParOf" srcId="{F40BD8E0-8F74-4722-BF83-39E8259FE258}" destId="{7671480D-CB76-4E4D-B64F-F4710151B9C4}" srcOrd="0" destOrd="0" presId="urn:microsoft.com/office/officeart/2016/7/layout/LinearArrowProcessNumbered"/>
    <dgm:cxn modelId="{DC82F787-8E69-4ADA-AC39-16AFE24FE4DC}" type="presParOf" srcId="{F40BD8E0-8F74-4722-BF83-39E8259FE258}" destId="{F843C244-D2BB-4AAB-B725-B87311BC59B8}" srcOrd="1" destOrd="0" presId="urn:microsoft.com/office/officeart/2016/7/layout/LinearArrowProcessNumbered"/>
    <dgm:cxn modelId="{A656F8CD-C5C8-4FBD-9924-891F729A53A7}" type="presParOf" srcId="{F843C244-D2BB-4AAB-B725-B87311BC59B8}" destId="{0A87051B-9EC1-45CD-B028-83D0F6D0EE29}" srcOrd="0" destOrd="0" presId="urn:microsoft.com/office/officeart/2016/7/layout/LinearArrowProcessNumbered"/>
    <dgm:cxn modelId="{2369FE5D-2785-4194-8C1D-7AD00F9A2096}" type="presParOf" srcId="{F843C244-D2BB-4AAB-B725-B87311BC59B8}" destId="{70955C90-DB00-4A49-9DAA-9AFBD36F235D}" srcOrd="1" destOrd="0" presId="urn:microsoft.com/office/officeart/2016/7/layout/LinearArrowProcessNumbered"/>
    <dgm:cxn modelId="{3B4B6498-77D2-443B-8DDE-5BCD063DB47A}" type="presParOf" srcId="{F843C244-D2BB-4AAB-B725-B87311BC59B8}" destId="{D11647C2-53F3-4B9A-811C-B80A0CD9E6F6}" srcOrd="2" destOrd="0" presId="urn:microsoft.com/office/officeart/2016/7/layout/LinearArrowProcessNumbered"/>
    <dgm:cxn modelId="{A51D1487-1648-4846-A8D1-60CD76878927}" type="presParOf" srcId="{F843C244-D2BB-4AAB-B725-B87311BC59B8}" destId="{419E5D46-4A99-4499-A59B-86BAFFD96FAE}" srcOrd="3" destOrd="0" presId="urn:microsoft.com/office/officeart/2016/7/layout/LinearArrowProcessNumbered"/>
    <dgm:cxn modelId="{BD8F78A1-EFC7-40D0-AA1E-4A9B30436E1B}" type="presParOf" srcId="{F40BD8E0-8F74-4722-BF83-39E8259FE258}" destId="{96393959-DE44-4471-A010-76C89CDD54D7}" srcOrd="2" destOrd="0" presId="urn:microsoft.com/office/officeart/2016/7/layout/LinearArrowProcessNumbered"/>
    <dgm:cxn modelId="{3EE4D3E5-168D-4CFA-91AF-F4DA04E737ED}" type="presParOf" srcId="{EA16D852-2AA6-40C5-A9A0-38DD44420851}" destId="{68198E0B-436C-411F-8D4A-17B2BDA31E4D}" srcOrd="7" destOrd="0" presId="urn:microsoft.com/office/officeart/2016/7/layout/LinearArrowProcessNumbered"/>
    <dgm:cxn modelId="{13A0962C-424E-40B7-8CF0-425305C27081}" type="presParOf" srcId="{EA16D852-2AA6-40C5-A9A0-38DD44420851}" destId="{6D030F15-4BB3-4780-AAB7-907430A9C343}" srcOrd="8" destOrd="0" presId="urn:microsoft.com/office/officeart/2016/7/layout/LinearArrowProcessNumbered"/>
    <dgm:cxn modelId="{C0193F05-CCAC-4C63-BC29-325DBFD09EAC}" type="presParOf" srcId="{6D030F15-4BB3-4780-AAB7-907430A9C343}" destId="{47360113-CF18-4BA9-8FF6-04C58B4879E9}" srcOrd="0" destOrd="0" presId="urn:microsoft.com/office/officeart/2016/7/layout/LinearArrowProcessNumbered"/>
    <dgm:cxn modelId="{1C0E0862-2977-4A46-BBF6-4CF50C654B79}" type="presParOf" srcId="{6D030F15-4BB3-4780-AAB7-907430A9C343}" destId="{E35950A0-002C-4712-8885-9391D7C0C755}" srcOrd="1" destOrd="0" presId="urn:microsoft.com/office/officeart/2016/7/layout/LinearArrowProcessNumbered"/>
    <dgm:cxn modelId="{5474CDC5-226D-4A3D-9107-00E3BF484DE0}" type="presParOf" srcId="{E35950A0-002C-4712-8885-9391D7C0C755}" destId="{37B8F33D-7680-4A03-B118-4CD0D06C08F0}" srcOrd="0" destOrd="0" presId="urn:microsoft.com/office/officeart/2016/7/layout/LinearArrowProcessNumbered"/>
    <dgm:cxn modelId="{77F84F76-E732-46F0-83A9-0222D39944BA}" type="presParOf" srcId="{E35950A0-002C-4712-8885-9391D7C0C755}" destId="{F8DDB260-9147-4149-B806-567BCE041364}" srcOrd="1" destOrd="0" presId="urn:microsoft.com/office/officeart/2016/7/layout/LinearArrowProcessNumbered"/>
    <dgm:cxn modelId="{0118806A-1340-403F-8F60-E73AE4D0937C}" type="presParOf" srcId="{E35950A0-002C-4712-8885-9391D7C0C755}" destId="{E8CDD031-0DD8-4598-8513-73D15F531D51}" srcOrd="2" destOrd="0" presId="urn:microsoft.com/office/officeart/2016/7/layout/LinearArrowProcessNumbered"/>
    <dgm:cxn modelId="{9899A007-9AD3-407A-A1E9-0A7E3C3ED3E9}" type="presParOf" srcId="{E35950A0-002C-4712-8885-9391D7C0C755}" destId="{91443B44-3B84-4499-921D-5A9BC75E7193}" srcOrd="3" destOrd="0" presId="urn:microsoft.com/office/officeart/2016/7/layout/LinearArrowProcessNumbered"/>
    <dgm:cxn modelId="{AD519CB6-F365-4226-A61A-3C11BB4674A4}" type="presParOf" srcId="{6D030F15-4BB3-4780-AAB7-907430A9C343}" destId="{2DED7540-7A6C-4292-A2B2-B1D9741CA647}" srcOrd="2" destOrd="0" presId="urn:microsoft.com/office/officeart/2016/7/layout/LinearArrowProcessNumbered"/>
    <dgm:cxn modelId="{733673AA-4FE8-488D-81E9-B268F247A56A}" type="presParOf" srcId="{EA16D852-2AA6-40C5-A9A0-38DD44420851}" destId="{F90148F6-6B95-4B37-8ED5-BA2452211638}" srcOrd="9" destOrd="0" presId="urn:microsoft.com/office/officeart/2016/7/layout/LinearArrowProcessNumbered"/>
    <dgm:cxn modelId="{CC0BA7AA-352F-4BF6-BD46-5B4DAE3147C1}" type="presParOf" srcId="{EA16D852-2AA6-40C5-A9A0-38DD44420851}" destId="{8A36A3D1-CD04-46FA-A6AD-A8A15FCEDE84}" srcOrd="10" destOrd="0" presId="urn:microsoft.com/office/officeart/2016/7/layout/LinearArrowProcessNumbered"/>
    <dgm:cxn modelId="{FF142E5C-E2C6-425F-9EEB-2FE0F6941FE3}" type="presParOf" srcId="{8A36A3D1-CD04-46FA-A6AD-A8A15FCEDE84}" destId="{77FC1823-83CE-4E6D-BCB5-CA7AFB8C2FC8}" srcOrd="0" destOrd="0" presId="urn:microsoft.com/office/officeart/2016/7/layout/LinearArrowProcessNumbered"/>
    <dgm:cxn modelId="{E33C870D-FD92-4F82-BB00-357494FA90BB}" type="presParOf" srcId="{8A36A3D1-CD04-46FA-A6AD-A8A15FCEDE84}" destId="{2C7764F1-7CE0-415B-9849-DD632FE4B1AA}" srcOrd="1" destOrd="0" presId="urn:microsoft.com/office/officeart/2016/7/layout/LinearArrowProcessNumbered"/>
    <dgm:cxn modelId="{A75BBB84-54BB-4309-9E8A-5961815582E7}" type="presParOf" srcId="{2C7764F1-7CE0-415B-9849-DD632FE4B1AA}" destId="{23E69B64-AA5F-4F0E-ABAC-2D3163902CCE}" srcOrd="0" destOrd="0" presId="urn:microsoft.com/office/officeart/2016/7/layout/LinearArrowProcessNumbered"/>
    <dgm:cxn modelId="{463A656F-8686-4A35-ACF4-E6BB07C07AB9}" type="presParOf" srcId="{2C7764F1-7CE0-415B-9849-DD632FE4B1AA}" destId="{68ED18A7-FD7C-41EE-AB6E-E02C4B344AF5}" srcOrd="1" destOrd="0" presId="urn:microsoft.com/office/officeart/2016/7/layout/LinearArrowProcessNumbered"/>
    <dgm:cxn modelId="{B70F8924-2131-4F4D-98DF-21BF865DD780}" type="presParOf" srcId="{2C7764F1-7CE0-415B-9849-DD632FE4B1AA}" destId="{140B3301-59B4-4D11-83CE-70C84B6CD421}" srcOrd="2" destOrd="0" presId="urn:microsoft.com/office/officeart/2016/7/layout/LinearArrowProcessNumbered"/>
    <dgm:cxn modelId="{EBC7FD95-223E-4D0D-BD41-652B282B7861}" type="presParOf" srcId="{2C7764F1-7CE0-415B-9849-DD632FE4B1AA}" destId="{443CC836-6A81-4385-A80B-713121BEF289}" srcOrd="3" destOrd="0" presId="urn:microsoft.com/office/officeart/2016/7/layout/LinearArrowProcessNumbered"/>
    <dgm:cxn modelId="{4CEF06EA-C72A-4AFE-992E-9DC26F2C37C4}" type="presParOf" srcId="{8A36A3D1-CD04-46FA-A6AD-A8A15FCEDE84}" destId="{F0707FB5-19CF-4070-8F45-7F1FF932CE7F}" srcOrd="2" destOrd="0" presId="urn:microsoft.com/office/officeart/2016/7/layout/LinearArrowProcessNumbered"/>
    <dgm:cxn modelId="{E1BE7808-A845-433B-AE53-B787502809B7}" type="presParOf" srcId="{EA16D852-2AA6-40C5-A9A0-38DD44420851}" destId="{518B0366-D4BD-4D2E-8139-D4AED5F46AFB}" srcOrd="11" destOrd="0" presId="urn:microsoft.com/office/officeart/2016/7/layout/LinearArrowProcessNumbered"/>
    <dgm:cxn modelId="{6F0F37D6-25D5-45E5-95B8-DA1B842C89B6}" type="presParOf" srcId="{EA16D852-2AA6-40C5-A9A0-38DD44420851}" destId="{364C51C7-5D58-4C29-8FAC-8D6F83F172D6}" srcOrd="12" destOrd="0" presId="urn:microsoft.com/office/officeart/2016/7/layout/LinearArrowProcessNumbered"/>
    <dgm:cxn modelId="{20111089-CCE1-40FE-885E-14D4E73FCDB9}" type="presParOf" srcId="{364C51C7-5D58-4C29-8FAC-8D6F83F172D6}" destId="{8B129A43-72FD-4275-8395-F0E524493E00}" srcOrd="0" destOrd="0" presId="urn:microsoft.com/office/officeart/2016/7/layout/LinearArrowProcessNumbered"/>
    <dgm:cxn modelId="{D7B5995E-FC27-400D-A13E-0E06CE203F09}" type="presParOf" srcId="{364C51C7-5D58-4C29-8FAC-8D6F83F172D6}" destId="{178395A6-542F-4881-A342-0AB0CDEC48F2}" srcOrd="1" destOrd="0" presId="urn:microsoft.com/office/officeart/2016/7/layout/LinearArrowProcessNumbered"/>
    <dgm:cxn modelId="{4EDD4C74-990A-4902-9DF3-B32B4E7FD3D2}" type="presParOf" srcId="{178395A6-542F-4881-A342-0AB0CDEC48F2}" destId="{635D762F-6207-46F6-BE44-7EE190F0ACAA}" srcOrd="0" destOrd="0" presId="urn:microsoft.com/office/officeart/2016/7/layout/LinearArrowProcessNumbered"/>
    <dgm:cxn modelId="{132182C9-B4D9-40D6-8BA8-C9ECCE55DEAC}" type="presParOf" srcId="{178395A6-542F-4881-A342-0AB0CDEC48F2}" destId="{1DB71251-3183-413F-824C-71334547E931}" srcOrd="1" destOrd="0" presId="urn:microsoft.com/office/officeart/2016/7/layout/LinearArrowProcessNumbered"/>
    <dgm:cxn modelId="{43D0232C-E84E-40F8-B42D-8E8E1E2CD21C}" type="presParOf" srcId="{178395A6-542F-4881-A342-0AB0CDEC48F2}" destId="{7ACD183B-ABC6-47C2-80FB-824A85024B68}" srcOrd="2" destOrd="0" presId="urn:microsoft.com/office/officeart/2016/7/layout/LinearArrowProcessNumbered"/>
    <dgm:cxn modelId="{71CEC979-B236-4580-87B8-3A1A7C871488}" type="presParOf" srcId="{178395A6-542F-4881-A342-0AB0CDEC48F2}" destId="{06771BA8-6981-4C7C-B1D4-6AF51869EC32}" srcOrd="3" destOrd="0" presId="urn:microsoft.com/office/officeart/2016/7/layout/LinearArrowProcessNumbered"/>
    <dgm:cxn modelId="{610D92BB-0627-44A2-8C4F-60A115C70659}" type="presParOf" srcId="{364C51C7-5D58-4C29-8FAC-8D6F83F172D6}" destId="{0D55A99F-F4FE-4CA4-86AA-C98717EBF625}"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4D319B4-FA51-480B-A45A-88348E102171}" type="doc">
      <dgm:prSet loTypeId="urn:microsoft.com/office/officeart/2005/8/layout/hList3" loCatId="list" qsTypeId="urn:microsoft.com/office/officeart/2005/8/quickstyle/simple1" qsCatId="simple" csTypeId="urn:microsoft.com/office/officeart/2005/8/colors/accent2_1" csCatId="accent2" phldr="1"/>
      <dgm:spPr/>
      <dgm:t>
        <a:bodyPr/>
        <a:lstStyle/>
        <a:p>
          <a:endParaRPr lang="es-CL"/>
        </a:p>
      </dgm:t>
    </dgm:pt>
    <dgm:pt modelId="{DEF556FE-358A-46AC-987C-0A0C2C61D36B}">
      <dgm:prSet phldrT="[Texto]" custT="1"/>
      <dgm:spPr/>
      <dgm:t>
        <a:bodyPr/>
        <a:lstStyle/>
        <a:p>
          <a:r>
            <a:rPr lang="es-CL" sz="3200" dirty="0"/>
            <a:t>INSTITUCIONALIDAD PARA OPERACIÓN DEL PLAN</a:t>
          </a:r>
        </a:p>
      </dgm:t>
    </dgm:pt>
    <dgm:pt modelId="{1C667EDC-2841-4F02-9ACF-8F12BA56423C}" type="parTrans" cxnId="{112EAE71-6EEC-4C44-8A19-F728D78EC1D2}">
      <dgm:prSet/>
      <dgm:spPr/>
      <dgm:t>
        <a:bodyPr/>
        <a:lstStyle/>
        <a:p>
          <a:endParaRPr lang="es-CL"/>
        </a:p>
      </dgm:t>
    </dgm:pt>
    <dgm:pt modelId="{D9426B03-4DD6-4EB6-9E9A-3209C99770F6}" type="sibTrans" cxnId="{112EAE71-6EEC-4C44-8A19-F728D78EC1D2}">
      <dgm:prSet/>
      <dgm:spPr/>
      <dgm:t>
        <a:bodyPr/>
        <a:lstStyle/>
        <a:p>
          <a:endParaRPr lang="es-CL"/>
        </a:p>
      </dgm:t>
    </dgm:pt>
    <dgm:pt modelId="{815C2EAD-5B68-4DBB-B07C-EC6F0A5D1F94}">
      <dgm:prSet phldrT="[Texto]" custT="1"/>
      <dgm:spPr/>
      <dgm:t>
        <a:bodyPr/>
        <a:lstStyle/>
        <a:p>
          <a:pPr marL="0" algn="l">
            <a:spcAft>
              <a:spcPct val="35000"/>
            </a:spcAft>
            <a:buNone/>
          </a:pPr>
          <a:endParaRPr lang="es-CL" sz="1800" dirty="0"/>
        </a:p>
        <a:p>
          <a:pPr marL="0" algn="l">
            <a:spcAft>
              <a:spcPct val="35000"/>
            </a:spcAft>
            <a:buNone/>
          </a:pPr>
          <a:r>
            <a:rPr lang="es-CL" sz="2400" b="1" u="sng" dirty="0"/>
            <a:t>Consejo de Coordinación:</a:t>
          </a:r>
        </a:p>
        <a:p>
          <a:pPr marL="0" algn="l">
            <a:spcAft>
              <a:spcPts val="1200"/>
            </a:spcAft>
            <a:buNone/>
          </a:pPr>
          <a:r>
            <a:rPr lang="es-CL" sz="1800" dirty="0"/>
            <a:t>Integrado por los Rectores de las Universidades del Estado, el Ministro de Educación y el Ministro de Ciencia y Tecnología. </a:t>
          </a:r>
        </a:p>
        <a:p>
          <a:pPr marL="0" algn="l">
            <a:spcAft>
              <a:spcPct val="35000"/>
            </a:spcAft>
            <a:buNone/>
          </a:pPr>
          <a:r>
            <a:rPr lang="es-CL" sz="2000" u="sng" dirty="0"/>
            <a:t>Funciones:</a:t>
          </a:r>
        </a:p>
        <a:p>
          <a:pPr marL="633413" indent="-366713" algn="l">
            <a:spcAft>
              <a:spcPct val="35000"/>
            </a:spcAft>
            <a:buFont typeface="Arial" panose="020B0604020202020204" pitchFamily="34" charset="0"/>
            <a:buChar char="•"/>
            <a:tabLst>
              <a:tab pos="633413" algn="l"/>
            </a:tabLst>
          </a:pPr>
          <a:r>
            <a:rPr lang="es-CL" sz="1800" dirty="0"/>
            <a:t>- 	Promover la acción articulada y colaborativa de las universidades estatales</a:t>
          </a:r>
        </a:p>
        <a:p>
          <a:pPr marL="633413" indent="-366713" algn="l">
            <a:spcAft>
              <a:spcPct val="35000"/>
            </a:spcAft>
            <a:buFont typeface="Arial" panose="020B0604020202020204" pitchFamily="34" charset="0"/>
            <a:buChar char="•"/>
            <a:tabLst>
              <a:tab pos="633413" algn="l"/>
            </a:tabLst>
          </a:pPr>
          <a:r>
            <a:rPr lang="es-CL" sz="1800" dirty="0"/>
            <a:t>- 	Aprobación, supervisión y seguimiento de las iniciativas y proyectos propuestos en el marco del plan de fortalecimiento, a través de un Comité.</a:t>
          </a:r>
        </a:p>
        <a:p>
          <a:pPr marL="633413" indent="-366713" algn="l">
            <a:spcAft>
              <a:spcPct val="35000"/>
            </a:spcAft>
            <a:buFont typeface="Arial" panose="020B0604020202020204" pitchFamily="34" charset="0"/>
            <a:buChar char="•"/>
            <a:tabLst>
              <a:tab pos="633413" algn="l"/>
            </a:tabLst>
          </a:pPr>
          <a:r>
            <a:rPr lang="es-CL" sz="1800" dirty="0"/>
            <a:t>- 	Asesorar al Ministerio de Educación en el diseño de proyectos conjuntos entre el Estado y sus universidades </a:t>
          </a:r>
        </a:p>
        <a:p>
          <a:pPr marL="633413" indent="-366713" algn="l">
            <a:spcAft>
              <a:spcPct val="35000"/>
            </a:spcAft>
            <a:buFont typeface="Arial" panose="020B0604020202020204" pitchFamily="34" charset="0"/>
            <a:buChar char="•"/>
            <a:tabLst>
              <a:tab pos="633413" algn="l"/>
            </a:tabLst>
          </a:pPr>
          <a:r>
            <a:rPr lang="es-CL" sz="1800" dirty="0"/>
            <a:t>- 	Elaborar propuestas para la conformación de redes de cooperación en áreas de interés común para las </a:t>
          </a:r>
          <a:r>
            <a:rPr lang="es-CL" sz="1800" dirty="0" err="1"/>
            <a:t>Ues</a:t>
          </a:r>
          <a:r>
            <a:rPr lang="es-CL" sz="1800" dirty="0"/>
            <a:t> del Estado. </a:t>
          </a:r>
        </a:p>
        <a:p>
          <a:pPr marL="0" algn="l">
            <a:spcAft>
              <a:spcPct val="35000"/>
            </a:spcAft>
            <a:buNone/>
          </a:pPr>
          <a:endParaRPr lang="es-CL" sz="1800" dirty="0"/>
        </a:p>
        <a:p>
          <a:pPr marL="0" algn="l">
            <a:spcAft>
              <a:spcPct val="35000"/>
            </a:spcAft>
            <a:buNone/>
          </a:pPr>
          <a:r>
            <a:rPr lang="es-CL" sz="1800" dirty="0"/>
            <a:t>Organización y tareas específicas del Consejo serán establecidas mediante Decreto Supremo, que debe dictarse en el plazo de 6 meses.  </a:t>
          </a:r>
        </a:p>
        <a:p>
          <a:pPr marL="0" algn="l">
            <a:spcAft>
              <a:spcPct val="35000"/>
            </a:spcAft>
            <a:buNone/>
          </a:pPr>
          <a:endParaRPr lang="es-CL" sz="1600" dirty="0"/>
        </a:p>
      </dgm:t>
    </dgm:pt>
    <dgm:pt modelId="{6EB45EBE-E8AB-4969-B9AC-572014206AF3}" type="parTrans" cxnId="{6CEC0318-BD17-435A-8303-7C73EFA9864A}">
      <dgm:prSet/>
      <dgm:spPr/>
      <dgm:t>
        <a:bodyPr/>
        <a:lstStyle/>
        <a:p>
          <a:endParaRPr lang="es-CL"/>
        </a:p>
      </dgm:t>
    </dgm:pt>
    <dgm:pt modelId="{A7CE1B82-0DDC-4D09-ADB4-B911DC906C0E}" type="sibTrans" cxnId="{6CEC0318-BD17-435A-8303-7C73EFA9864A}">
      <dgm:prSet/>
      <dgm:spPr/>
      <dgm:t>
        <a:bodyPr/>
        <a:lstStyle/>
        <a:p>
          <a:endParaRPr lang="es-CL"/>
        </a:p>
      </dgm:t>
    </dgm:pt>
    <dgm:pt modelId="{77D8CC53-46EC-4A3E-AF7C-8408F1C912A1}">
      <dgm:prSet phldrT="[Texto]" custT="1"/>
      <dgm:spPr/>
      <dgm:t>
        <a:bodyPr/>
        <a:lstStyle/>
        <a:p>
          <a:pPr algn="l"/>
          <a:endParaRPr lang="es-CL" sz="1700" dirty="0"/>
        </a:p>
      </dgm:t>
    </dgm:pt>
    <dgm:pt modelId="{A8406F3C-3CCA-4CFA-BC7F-B08109FC8BA7}" type="parTrans" cxnId="{D3F52D00-6038-4B78-8DB9-2FCF1A30FDE3}">
      <dgm:prSet/>
      <dgm:spPr/>
      <dgm:t>
        <a:bodyPr/>
        <a:lstStyle/>
        <a:p>
          <a:endParaRPr lang="es-CL"/>
        </a:p>
      </dgm:t>
    </dgm:pt>
    <dgm:pt modelId="{B14EC218-4664-4311-871D-F60BBFB92ABA}" type="sibTrans" cxnId="{D3F52D00-6038-4B78-8DB9-2FCF1A30FDE3}">
      <dgm:prSet/>
      <dgm:spPr/>
      <dgm:t>
        <a:bodyPr/>
        <a:lstStyle/>
        <a:p>
          <a:endParaRPr lang="es-CL"/>
        </a:p>
      </dgm:t>
    </dgm:pt>
    <dgm:pt modelId="{05519063-99CA-47DB-A872-A32F315B7AAB}" type="pres">
      <dgm:prSet presAssocID="{14D319B4-FA51-480B-A45A-88348E102171}" presName="composite" presStyleCnt="0">
        <dgm:presLayoutVars>
          <dgm:chMax val="1"/>
          <dgm:dir/>
          <dgm:resizeHandles val="exact"/>
        </dgm:presLayoutVars>
      </dgm:prSet>
      <dgm:spPr/>
      <dgm:t>
        <a:bodyPr/>
        <a:lstStyle/>
        <a:p>
          <a:endParaRPr lang="es-ES"/>
        </a:p>
      </dgm:t>
    </dgm:pt>
    <dgm:pt modelId="{AFA523A6-5179-49AD-A382-65AEFAA87A9D}" type="pres">
      <dgm:prSet presAssocID="{DEF556FE-358A-46AC-987C-0A0C2C61D36B}" presName="roof" presStyleLbl="dkBgShp" presStyleIdx="0" presStyleCnt="2" custScaleY="56003" custLinFactNeighborX="462" custLinFactNeighborY="-16016"/>
      <dgm:spPr/>
      <dgm:t>
        <a:bodyPr/>
        <a:lstStyle/>
        <a:p>
          <a:endParaRPr lang="es-ES"/>
        </a:p>
      </dgm:t>
    </dgm:pt>
    <dgm:pt modelId="{87B95008-830E-4373-A8C6-8DCD40AE0477}" type="pres">
      <dgm:prSet presAssocID="{DEF556FE-358A-46AC-987C-0A0C2C61D36B}" presName="pillars" presStyleCnt="0"/>
      <dgm:spPr/>
    </dgm:pt>
    <dgm:pt modelId="{D3CF1EDA-7EB7-4130-A206-CEFB4DE10E5C}" type="pres">
      <dgm:prSet presAssocID="{DEF556FE-358A-46AC-987C-0A0C2C61D36B}" presName="pillar1" presStyleLbl="node1" presStyleIdx="0" presStyleCnt="1" custScaleX="100736" custScaleY="131857" custLinFactNeighborX="0" custLinFactNeighborY="-720">
        <dgm:presLayoutVars>
          <dgm:bulletEnabled val="1"/>
        </dgm:presLayoutVars>
      </dgm:prSet>
      <dgm:spPr/>
      <dgm:t>
        <a:bodyPr/>
        <a:lstStyle/>
        <a:p>
          <a:endParaRPr lang="es-ES"/>
        </a:p>
      </dgm:t>
    </dgm:pt>
    <dgm:pt modelId="{7EF75E9B-FC64-4A5F-AEB9-06B4E65A7B72}" type="pres">
      <dgm:prSet presAssocID="{DEF556FE-358A-46AC-987C-0A0C2C61D36B}" presName="base" presStyleLbl="dkBgShp" presStyleIdx="1" presStyleCnt="2" custScaleY="15628" custLinFactY="19501" custLinFactNeighborY="100000"/>
      <dgm:spPr/>
    </dgm:pt>
  </dgm:ptLst>
  <dgm:cxnLst>
    <dgm:cxn modelId="{6CEC0318-BD17-435A-8303-7C73EFA9864A}" srcId="{DEF556FE-358A-46AC-987C-0A0C2C61D36B}" destId="{815C2EAD-5B68-4DBB-B07C-EC6F0A5D1F94}" srcOrd="0" destOrd="0" parTransId="{6EB45EBE-E8AB-4969-B9AC-572014206AF3}" sibTransId="{A7CE1B82-0DDC-4D09-ADB4-B911DC906C0E}"/>
    <dgm:cxn modelId="{24B7C045-C27C-44A9-BB69-B9E79A6D4346}" type="presOf" srcId="{DEF556FE-358A-46AC-987C-0A0C2C61D36B}" destId="{AFA523A6-5179-49AD-A382-65AEFAA87A9D}" srcOrd="0" destOrd="0" presId="urn:microsoft.com/office/officeart/2005/8/layout/hList3"/>
    <dgm:cxn modelId="{112EAE71-6EEC-4C44-8A19-F728D78EC1D2}" srcId="{14D319B4-FA51-480B-A45A-88348E102171}" destId="{DEF556FE-358A-46AC-987C-0A0C2C61D36B}" srcOrd="0" destOrd="0" parTransId="{1C667EDC-2841-4F02-9ACF-8F12BA56423C}" sibTransId="{D9426B03-4DD6-4EB6-9E9A-3209C99770F6}"/>
    <dgm:cxn modelId="{810C2B45-E0F4-4828-BAFA-D6C762A8E12C}" type="presOf" srcId="{14D319B4-FA51-480B-A45A-88348E102171}" destId="{05519063-99CA-47DB-A872-A32F315B7AAB}" srcOrd="0" destOrd="0" presId="urn:microsoft.com/office/officeart/2005/8/layout/hList3"/>
    <dgm:cxn modelId="{D3F52D00-6038-4B78-8DB9-2FCF1A30FDE3}" srcId="{14D319B4-FA51-480B-A45A-88348E102171}" destId="{77D8CC53-46EC-4A3E-AF7C-8408F1C912A1}" srcOrd="1" destOrd="0" parTransId="{A8406F3C-3CCA-4CFA-BC7F-B08109FC8BA7}" sibTransId="{B14EC218-4664-4311-871D-F60BBFB92ABA}"/>
    <dgm:cxn modelId="{AFFF3639-D5CC-42A9-9747-E5BCAC0612B9}" type="presOf" srcId="{815C2EAD-5B68-4DBB-B07C-EC6F0A5D1F94}" destId="{D3CF1EDA-7EB7-4130-A206-CEFB4DE10E5C}" srcOrd="0" destOrd="0" presId="urn:microsoft.com/office/officeart/2005/8/layout/hList3"/>
    <dgm:cxn modelId="{58EFF86F-F830-4DF5-9AEA-CF6FD513CF99}" type="presParOf" srcId="{05519063-99CA-47DB-A872-A32F315B7AAB}" destId="{AFA523A6-5179-49AD-A382-65AEFAA87A9D}" srcOrd="0" destOrd="0" presId="urn:microsoft.com/office/officeart/2005/8/layout/hList3"/>
    <dgm:cxn modelId="{955FD844-7C20-4AC7-9F19-E38567B4B7C7}" type="presParOf" srcId="{05519063-99CA-47DB-A872-A32F315B7AAB}" destId="{87B95008-830E-4373-A8C6-8DCD40AE0477}" srcOrd="1" destOrd="0" presId="urn:microsoft.com/office/officeart/2005/8/layout/hList3"/>
    <dgm:cxn modelId="{E954D9A7-A25C-464B-A8FC-96E2E4F54A6A}" type="presParOf" srcId="{87B95008-830E-4373-A8C6-8DCD40AE0477}" destId="{D3CF1EDA-7EB7-4130-A206-CEFB4DE10E5C}" srcOrd="0" destOrd="0" presId="urn:microsoft.com/office/officeart/2005/8/layout/hList3"/>
    <dgm:cxn modelId="{6CAEF116-3CA1-412D-B084-E61AE13C391D}" type="presParOf" srcId="{05519063-99CA-47DB-A872-A32F315B7AAB}" destId="{7EF75E9B-FC64-4A5F-AEB9-06B4E65A7B7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4D319B4-FA51-480B-A45A-88348E102171}" type="doc">
      <dgm:prSet loTypeId="urn:microsoft.com/office/officeart/2005/8/layout/hList3" loCatId="list" qsTypeId="urn:microsoft.com/office/officeart/2005/8/quickstyle/simple1" qsCatId="simple" csTypeId="urn:microsoft.com/office/officeart/2005/8/colors/accent2_1" csCatId="accent2" phldr="1"/>
      <dgm:spPr/>
      <dgm:t>
        <a:bodyPr/>
        <a:lstStyle/>
        <a:p>
          <a:endParaRPr lang="es-CL"/>
        </a:p>
      </dgm:t>
    </dgm:pt>
    <dgm:pt modelId="{DEF556FE-358A-46AC-987C-0A0C2C61D36B}">
      <dgm:prSet phldrT="[Texto]" custT="1"/>
      <dgm:spPr/>
      <dgm:t>
        <a:bodyPr/>
        <a:lstStyle/>
        <a:p>
          <a:r>
            <a:rPr lang="es-CL" sz="3200" dirty="0"/>
            <a:t>INSTITUCIONALIDAD PARA OPERACIÓN DEL PLAN</a:t>
          </a:r>
        </a:p>
      </dgm:t>
    </dgm:pt>
    <dgm:pt modelId="{1C667EDC-2841-4F02-9ACF-8F12BA56423C}" type="parTrans" cxnId="{112EAE71-6EEC-4C44-8A19-F728D78EC1D2}">
      <dgm:prSet/>
      <dgm:spPr/>
      <dgm:t>
        <a:bodyPr/>
        <a:lstStyle/>
        <a:p>
          <a:endParaRPr lang="es-CL"/>
        </a:p>
      </dgm:t>
    </dgm:pt>
    <dgm:pt modelId="{D9426B03-4DD6-4EB6-9E9A-3209C99770F6}" type="sibTrans" cxnId="{112EAE71-6EEC-4C44-8A19-F728D78EC1D2}">
      <dgm:prSet/>
      <dgm:spPr/>
      <dgm:t>
        <a:bodyPr/>
        <a:lstStyle/>
        <a:p>
          <a:endParaRPr lang="es-CL"/>
        </a:p>
      </dgm:t>
    </dgm:pt>
    <dgm:pt modelId="{815C2EAD-5B68-4DBB-B07C-EC6F0A5D1F94}">
      <dgm:prSet phldrT="[Texto]" custT="1"/>
      <dgm:spPr/>
      <dgm:t>
        <a:bodyPr/>
        <a:lstStyle/>
        <a:p>
          <a:pPr algn="l"/>
          <a:r>
            <a:rPr lang="es-CL" sz="2000" b="1" u="none" dirty="0"/>
            <a:t>Comité de Plan de Fortalecimiento</a:t>
          </a:r>
        </a:p>
      </dgm:t>
    </dgm:pt>
    <dgm:pt modelId="{6EB45EBE-E8AB-4969-B9AC-572014206AF3}" type="parTrans" cxnId="{6CEC0318-BD17-435A-8303-7C73EFA9864A}">
      <dgm:prSet/>
      <dgm:spPr/>
      <dgm:t>
        <a:bodyPr/>
        <a:lstStyle/>
        <a:p>
          <a:endParaRPr lang="es-CL"/>
        </a:p>
      </dgm:t>
    </dgm:pt>
    <dgm:pt modelId="{A7CE1B82-0DDC-4D09-ADB4-B911DC906C0E}" type="sibTrans" cxnId="{6CEC0318-BD17-435A-8303-7C73EFA9864A}">
      <dgm:prSet/>
      <dgm:spPr/>
      <dgm:t>
        <a:bodyPr/>
        <a:lstStyle/>
        <a:p>
          <a:endParaRPr lang="es-CL"/>
        </a:p>
      </dgm:t>
    </dgm:pt>
    <dgm:pt modelId="{77D8CC53-46EC-4A3E-AF7C-8408F1C912A1}">
      <dgm:prSet phldrT="[Texto]" custT="1"/>
      <dgm:spPr/>
      <dgm:t>
        <a:bodyPr/>
        <a:lstStyle/>
        <a:p>
          <a:pPr algn="l"/>
          <a:endParaRPr lang="es-CL" sz="1700" dirty="0"/>
        </a:p>
      </dgm:t>
    </dgm:pt>
    <dgm:pt modelId="{A8406F3C-3CCA-4CFA-BC7F-B08109FC8BA7}" type="parTrans" cxnId="{D3F52D00-6038-4B78-8DB9-2FCF1A30FDE3}">
      <dgm:prSet/>
      <dgm:spPr/>
      <dgm:t>
        <a:bodyPr/>
        <a:lstStyle/>
        <a:p>
          <a:endParaRPr lang="es-CL"/>
        </a:p>
      </dgm:t>
    </dgm:pt>
    <dgm:pt modelId="{B14EC218-4664-4311-871D-F60BBFB92ABA}" type="sibTrans" cxnId="{D3F52D00-6038-4B78-8DB9-2FCF1A30FDE3}">
      <dgm:prSet/>
      <dgm:spPr/>
      <dgm:t>
        <a:bodyPr/>
        <a:lstStyle/>
        <a:p>
          <a:endParaRPr lang="es-CL"/>
        </a:p>
      </dgm:t>
    </dgm:pt>
    <dgm:pt modelId="{87F90264-7850-4FC8-A2F3-5B208FE40A78}">
      <dgm:prSet/>
      <dgm:spPr/>
      <dgm:t>
        <a:bodyPr/>
        <a:lstStyle/>
        <a:p>
          <a:pPr algn="l"/>
          <a:r>
            <a:rPr lang="es-CL" b="1" dirty="0"/>
            <a:t>Integración</a:t>
          </a:r>
        </a:p>
        <a:p>
          <a:pPr algn="l"/>
          <a:r>
            <a:rPr lang="es-CL" dirty="0"/>
            <a:t>Cinco rectores, </a:t>
          </a:r>
        </a:p>
        <a:p>
          <a:pPr algn="l"/>
          <a:r>
            <a:rPr lang="es-CL" dirty="0"/>
            <a:t>Un representante del Ministro de Educación, </a:t>
          </a:r>
        </a:p>
        <a:p>
          <a:pPr algn="l"/>
          <a:r>
            <a:rPr lang="es-CL" dirty="0"/>
            <a:t>Un representante del Ministro a cargo de Ciencia y Tecnología y </a:t>
          </a:r>
        </a:p>
        <a:p>
          <a:pPr algn="l"/>
          <a:r>
            <a:rPr lang="es-CL" dirty="0"/>
            <a:t>Un representante de la Dirección de Presupuestos. </a:t>
          </a:r>
        </a:p>
      </dgm:t>
    </dgm:pt>
    <dgm:pt modelId="{7CC2B033-5843-41D7-BAD3-8D6B4D70E186}" type="parTrans" cxnId="{8FDDAC93-FCD7-41C0-99AA-D11E49C2EEF0}">
      <dgm:prSet/>
      <dgm:spPr/>
      <dgm:t>
        <a:bodyPr/>
        <a:lstStyle/>
        <a:p>
          <a:endParaRPr lang="es-CL"/>
        </a:p>
      </dgm:t>
    </dgm:pt>
    <dgm:pt modelId="{97DF3949-0EDB-466E-A8BE-8DFE84115632}" type="sibTrans" cxnId="{8FDDAC93-FCD7-41C0-99AA-D11E49C2EEF0}">
      <dgm:prSet/>
      <dgm:spPr/>
      <dgm:t>
        <a:bodyPr/>
        <a:lstStyle/>
        <a:p>
          <a:endParaRPr lang="es-CL"/>
        </a:p>
      </dgm:t>
    </dgm:pt>
    <dgm:pt modelId="{C3DFA5AA-5B9C-4F19-8E8C-1A267551F15B}">
      <dgm:prSet/>
      <dgm:spPr/>
      <dgm:t>
        <a:bodyPr/>
        <a:lstStyle/>
        <a:p>
          <a:pPr algn="l"/>
          <a:r>
            <a:rPr lang="es-CL" b="1" dirty="0"/>
            <a:t>Función: </a:t>
          </a:r>
        </a:p>
        <a:p>
          <a:pPr algn="l"/>
          <a:r>
            <a:rPr lang="es-ES_tradnl" dirty="0"/>
            <a:t>Aprobación, supervisión y seguimiento de las iniciativas y proyectos que se financien en virtud del Plan.</a:t>
          </a:r>
        </a:p>
      </dgm:t>
    </dgm:pt>
    <dgm:pt modelId="{8365E781-0347-4345-BC6A-BDAA7E777CBF}" type="parTrans" cxnId="{D5185783-896A-4463-911C-4299D428DB5E}">
      <dgm:prSet/>
      <dgm:spPr/>
      <dgm:t>
        <a:bodyPr/>
        <a:lstStyle/>
        <a:p>
          <a:endParaRPr lang="es-CL"/>
        </a:p>
      </dgm:t>
    </dgm:pt>
    <dgm:pt modelId="{78DF2FF4-825F-4ACD-873C-ADD81F975E32}" type="sibTrans" cxnId="{D5185783-896A-4463-911C-4299D428DB5E}">
      <dgm:prSet/>
      <dgm:spPr/>
      <dgm:t>
        <a:bodyPr/>
        <a:lstStyle/>
        <a:p>
          <a:endParaRPr lang="es-CL"/>
        </a:p>
      </dgm:t>
    </dgm:pt>
    <dgm:pt modelId="{B6C2A54C-7E6A-47B3-A144-08C8F9C47281}">
      <dgm:prSet/>
      <dgm:spPr/>
      <dgm:t>
        <a:bodyPr/>
        <a:lstStyle/>
        <a:p>
          <a:pPr algn="l"/>
          <a:r>
            <a:rPr lang="es-CL" dirty="0"/>
            <a:t>Encargado de evaluar el nivel de cumplimiento de las iniciativas y proyectos que se estén financiando con cargo a los recursos del plan de fortalecimiento, y de acuerdo con dicha evaluación, otorgar la </a:t>
          </a:r>
          <a:r>
            <a:rPr lang="es-CL" dirty="0" err="1"/>
            <a:t>visación</a:t>
          </a:r>
          <a:r>
            <a:rPr lang="es-CL" dirty="0"/>
            <a:t> para que el Mineduc realice las siguientes transferencias. </a:t>
          </a:r>
          <a:endParaRPr lang="es-CL" u="none" dirty="0"/>
        </a:p>
      </dgm:t>
    </dgm:pt>
    <dgm:pt modelId="{D6D420F8-788F-426C-8491-A4070F238C7F}" type="parTrans" cxnId="{AC4FA030-6B7D-460F-B42C-65D593E60B1C}">
      <dgm:prSet/>
      <dgm:spPr/>
      <dgm:t>
        <a:bodyPr/>
        <a:lstStyle/>
        <a:p>
          <a:endParaRPr lang="es-CL"/>
        </a:p>
      </dgm:t>
    </dgm:pt>
    <dgm:pt modelId="{636A0BCE-92BE-4A43-A948-4E7101594C29}" type="sibTrans" cxnId="{AC4FA030-6B7D-460F-B42C-65D593E60B1C}">
      <dgm:prSet/>
      <dgm:spPr/>
      <dgm:t>
        <a:bodyPr/>
        <a:lstStyle/>
        <a:p>
          <a:endParaRPr lang="es-CL"/>
        </a:p>
      </dgm:t>
    </dgm:pt>
    <dgm:pt modelId="{05519063-99CA-47DB-A872-A32F315B7AAB}" type="pres">
      <dgm:prSet presAssocID="{14D319B4-FA51-480B-A45A-88348E102171}" presName="composite" presStyleCnt="0">
        <dgm:presLayoutVars>
          <dgm:chMax val="1"/>
          <dgm:dir/>
          <dgm:resizeHandles val="exact"/>
        </dgm:presLayoutVars>
      </dgm:prSet>
      <dgm:spPr/>
      <dgm:t>
        <a:bodyPr/>
        <a:lstStyle/>
        <a:p>
          <a:endParaRPr lang="es-ES"/>
        </a:p>
      </dgm:t>
    </dgm:pt>
    <dgm:pt modelId="{AFA523A6-5179-49AD-A382-65AEFAA87A9D}" type="pres">
      <dgm:prSet presAssocID="{DEF556FE-358A-46AC-987C-0A0C2C61D36B}" presName="roof" presStyleLbl="dkBgShp" presStyleIdx="0" presStyleCnt="2" custScaleY="56003" custLinFactNeighborX="462" custLinFactNeighborY="-16016"/>
      <dgm:spPr/>
      <dgm:t>
        <a:bodyPr/>
        <a:lstStyle/>
        <a:p>
          <a:endParaRPr lang="es-ES"/>
        </a:p>
      </dgm:t>
    </dgm:pt>
    <dgm:pt modelId="{87B95008-830E-4373-A8C6-8DCD40AE0477}" type="pres">
      <dgm:prSet presAssocID="{DEF556FE-358A-46AC-987C-0A0C2C61D36B}" presName="pillars" presStyleCnt="0"/>
      <dgm:spPr/>
    </dgm:pt>
    <dgm:pt modelId="{D3CF1EDA-7EB7-4130-A206-CEFB4DE10E5C}" type="pres">
      <dgm:prSet presAssocID="{DEF556FE-358A-46AC-987C-0A0C2C61D36B}" presName="pillar1" presStyleLbl="node1" presStyleIdx="0" presStyleCnt="4" custScaleX="100736" custScaleY="127645" custLinFactNeighborX="-2141">
        <dgm:presLayoutVars>
          <dgm:bulletEnabled val="1"/>
        </dgm:presLayoutVars>
      </dgm:prSet>
      <dgm:spPr/>
      <dgm:t>
        <a:bodyPr/>
        <a:lstStyle/>
        <a:p>
          <a:endParaRPr lang="es-ES"/>
        </a:p>
      </dgm:t>
    </dgm:pt>
    <dgm:pt modelId="{31DA4AA7-E586-4C96-B5BB-82AFE886B048}" type="pres">
      <dgm:prSet presAssocID="{87F90264-7850-4FC8-A2F3-5B208FE40A78}" presName="pillarX" presStyleLbl="node1" presStyleIdx="1" presStyleCnt="4">
        <dgm:presLayoutVars>
          <dgm:bulletEnabled val="1"/>
        </dgm:presLayoutVars>
      </dgm:prSet>
      <dgm:spPr/>
      <dgm:t>
        <a:bodyPr/>
        <a:lstStyle/>
        <a:p>
          <a:endParaRPr lang="es-ES"/>
        </a:p>
      </dgm:t>
    </dgm:pt>
    <dgm:pt modelId="{B51A7936-FDB8-4A98-8D8D-9BE40CD5E1F3}" type="pres">
      <dgm:prSet presAssocID="{C3DFA5AA-5B9C-4F19-8E8C-1A267551F15B}" presName="pillarX" presStyleLbl="node1" presStyleIdx="2" presStyleCnt="4">
        <dgm:presLayoutVars>
          <dgm:bulletEnabled val="1"/>
        </dgm:presLayoutVars>
      </dgm:prSet>
      <dgm:spPr/>
      <dgm:t>
        <a:bodyPr/>
        <a:lstStyle/>
        <a:p>
          <a:endParaRPr lang="es-ES"/>
        </a:p>
      </dgm:t>
    </dgm:pt>
    <dgm:pt modelId="{1AA91A7E-9045-4692-BB06-99385569CC5C}" type="pres">
      <dgm:prSet presAssocID="{B6C2A54C-7E6A-47B3-A144-08C8F9C47281}" presName="pillarX" presStyleLbl="node1" presStyleIdx="3" presStyleCnt="4">
        <dgm:presLayoutVars>
          <dgm:bulletEnabled val="1"/>
        </dgm:presLayoutVars>
      </dgm:prSet>
      <dgm:spPr/>
      <dgm:t>
        <a:bodyPr/>
        <a:lstStyle/>
        <a:p>
          <a:endParaRPr lang="es-ES"/>
        </a:p>
      </dgm:t>
    </dgm:pt>
    <dgm:pt modelId="{7EF75E9B-FC64-4A5F-AEB9-06B4E65A7B72}" type="pres">
      <dgm:prSet presAssocID="{DEF556FE-358A-46AC-987C-0A0C2C61D36B}" presName="base" presStyleLbl="dkBgShp" presStyleIdx="1" presStyleCnt="2" custScaleY="15628" custLinFactY="19501" custLinFactNeighborY="100000"/>
      <dgm:spPr/>
    </dgm:pt>
  </dgm:ptLst>
  <dgm:cxnLst>
    <dgm:cxn modelId="{24B7C045-C27C-44A9-BB69-B9E79A6D4346}" type="presOf" srcId="{DEF556FE-358A-46AC-987C-0A0C2C61D36B}" destId="{AFA523A6-5179-49AD-A382-65AEFAA87A9D}" srcOrd="0" destOrd="0" presId="urn:microsoft.com/office/officeart/2005/8/layout/hList3"/>
    <dgm:cxn modelId="{AC4FA030-6B7D-460F-B42C-65D593E60B1C}" srcId="{DEF556FE-358A-46AC-987C-0A0C2C61D36B}" destId="{B6C2A54C-7E6A-47B3-A144-08C8F9C47281}" srcOrd="3" destOrd="0" parTransId="{D6D420F8-788F-426C-8491-A4070F238C7F}" sibTransId="{636A0BCE-92BE-4A43-A948-4E7101594C29}"/>
    <dgm:cxn modelId="{807D163C-66C2-4A75-9089-BC6174F6B1E8}" type="presOf" srcId="{C3DFA5AA-5B9C-4F19-8E8C-1A267551F15B}" destId="{B51A7936-FDB8-4A98-8D8D-9BE40CD5E1F3}" srcOrd="0" destOrd="0" presId="urn:microsoft.com/office/officeart/2005/8/layout/hList3"/>
    <dgm:cxn modelId="{6CEC0318-BD17-435A-8303-7C73EFA9864A}" srcId="{DEF556FE-358A-46AC-987C-0A0C2C61D36B}" destId="{815C2EAD-5B68-4DBB-B07C-EC6F0A5D1F94}" srcOrd="0" destOrd="0" parTransId="{6EB45EBE-E8AB-4969-B9AC-572014206AF3}" sibTransId="{A7CE1B82-0DDC-4D09-ADB4-B911DC906C0E}"/>
    <dgm:cxn modelId="{3B5ACB92-EC1A-4AE6-B2F6-8C2B537C08E0}" type="presOf" srcId="{B6C2A54C-7E6A-47B3-A144-08C8F9C47281}" destId="{1AA91A7E-9045-4692-BB06-99385569CC5C}" srcOrd="0" destOrd="0" presId="urn:microsoft.com/office/officeart/2005/8/layout/hList3"/>
    <dgm:cxn modelId="{8FDDAC93-FCD7-41C0-99AA-D11E49C2EEF0}" srcId="{DEF556FE-358A-46AC-987C-0A0C2C61D36B}" destId="{87F90264-7850-4FC8-A2F3-5B208FE40A78}" srcOrd="1" destOrd="0" parTransId="{7CC2B033-5843-41D7-BAD3-8D6B4D70E186}" sibTransId="{97DF3949-0EDB-466E-A8BE-8DFE84115632}"/>
    <dgm:cxn modelId="{D3F52D00-6038-4B78-8DB9-2FCF1A30FDE3}" srcId="{14D319B4-FA51-480B-A45A-88348E102171}" destId="{77D8CC53-46EC-4A3E-AF7C-8408F1C912A1}" srcOrd="1" destOrd="0" parTransId="{A8406F3C-3CCA-4CFA-BC7F-B08109FC8BA7}" sibTransId="{B14EC218-4664-4311-871D-F60BBFB92ABA}"/>
    <dgm:cxn modelId="{D5185783-896A-4463-911C-4299D428DB5E}" srcId="{DEF556FE-358A-46AC-987C-0A0C2C61D36B}" destId="{C3DFA5AA-5B9C-4F19-8E8C-1A267551F15B}" srcOrd="2" destOrd="0" parTransId="{8365E781-0347-4345-BC6A-BDAA7E777CBF}" sibTransId="{78DF2FF4-825F-4ACD-873C-ADD81F975E32}"/>
    <dgm:cxn modelId="{112EAE71-6EEC-4C44-8A19-F728D78EC1D2}" srcId="{14D319B4-FA51-480B-A45A-88348E102171}" destId="{DEF556FE-358A-46AC-987C-0A0C2C61D36B}" srcOrd="0" destOrd="0" parTransId="{1C667EDC-2841-4F02-9ACF-8F12BA56423C}" sibTransId="{D9426B03-4DD6-4EB6-9E9A-3209C99770F6}"/>
    <dgm:cxn modelId="{810C2B45-E0F4-4828-BAFA-D6C762A8E12C}" type="presOf" srcId="{14D319B4-FA51-480B-A45A-88348E102171}" destId="{05519063-99CA-47DB-A872-A32F315B7AAB}" srcOrd="0" destOrd="0" presId="urn:microsoft.com/office/officeart/2005/8/layout/hList3"/>
    <dgm:cxn modelId="{A6B65CB2-B406-423A-9C81-EEE548637F62}" type="presOf" srcId="{87F90264-7850-4FC8-A2F3-5B208FE40A78}" destId="{31DA4AA7-E586-4C96-B5BB-82AFE886B048}" srcOrd="0" destOrd="0" presId="urn:microsoft.com/office/officeart/2005/8/layout/hList3"/>
    <dgm:cxn modelId="{AFFF3639-D5CC-42A9-9747-E5BCAC0612B9}" type="presOf" srcId="{815C2EAD-5B68-4DBB-B07C-EC6F0A5D1F94}" destId="{D3CF1EDA-7EB7-4130-A206-CEFB4DE10E5C}" srcOrd="0" destOrd="0" presId="urn:microsoft.com/office/officeart/2005/8/layout/hList3"/>
    <dgm:cxn modelId="{58EFF86F-F830-4DF5-9AEA-CF6FD513CF99}" type="presParOf" srcId="{05519063-99CA-47DB-A872-A32F315B7AAB}" destId="{AFA523A6-5179-49AD-A382-65AEFAA87A9D}" srcOrd="0" destOrd="0" presId="urn:microsoft.com/office/officeart/2005/8/layout/hList3"/>
    <dgm:cxn modelId="{955FD844-7C20-4AC7-9F19-E38567B4B7C7}" type="presParOf" srcId="{05519063-99CA-47DB-A872-A32F315B7AAB}" destId="{87B95008-830E-4373-A8C6-8DCD40AE0477}" srcOrd="1" destOrd="0" presId="urn:microsoft.com/office/officeart/2005/8/layout/hList3"/>
    <dgm:cxn modelId="{E954D9A7-A25C-464B-A8FC-96E2E4F54A6A}" type="presParOf" srcId="{87B95008-830E-4373-A8C6-8DCD40AE0477}" destId="{D3CF1EDA-7EB7-4130-A206-CEFB4DE10E5C}" srcOrd="0" destOrd="0" presId="urn:microsoft.com/office/officeart/2005/8/layout/hList3"/>
    <dgm:cxn modelId="{7D4CEB91-54F0-442E-8DA9-267F70BDE3E7}" type="presParOf" srcId="{87B95008-830E-4373-A8C6-8DCD40AE0477}" destId="{31DA4AA7-E586-4C96-B5BB-82AFE886B048}" srcOrd="1" destOrd="0" presId="urn:microsoft.com/office/officeart/2005/8/layout/hList3"/>
    <dgm:cxn modelId="{D0F96E3E-D9A8-472A-B0D3-575F6F48E7C0}" type="presParOf" srcId="{87B95008-830E-4373-A8C6-8DCD40AE0477}" destId="{B51A7936-FDB8-4A98-8D8D-9BE40CD5E1F3}" srcOrd="2" destOrd="0" presId="urn:microsoft.com/office/officeart/2005/8/layout/hList3"/>
    <dgm:cxn modelId="{038DA8C0-B858-41D8-9AF8-47E92F2C6B5B}" type="presParOf" srcId="{87B95008-830E-4373-A8C6-8DCD40AE0477}" destId="{1AA91A7E-9045-4692-BB06-99385569CC5C}" srcOrd="3" destOrd="0" presId="urn:microsoft.com/office/officeart/2005/8/layout/hList3"/>
    <dgm:cxn modelId="{6CAEF116-3CA1-412D-B084-E61AE13C391D}" type="presParOf" srcId="{05519063-99CA-47DB-A872-A32F315B7AAB}" destId="{7EF75E9B-FC64-4A5F-AEB9-06B4E65A7B72}"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4C3E15D-C0DC-47DD-9A97-CE5DD16FEEF4}" type="doc">
      <dgm:prSet loTypeId="urn:microsoft.com/office/officeart/2008/layout/LinedList" loCatId="list" qsTypeId="urn:microsoft.com/office/officeart/2005/8/quickstyle/simple4" qsCatId="simple" csTypeId="urn:microsoft.com/office/officeart/2005/8/colors/accent1_1" csCatId="accent1" phldr="1"/>
      <dgm:spPr/>
      <dgm:t>
        <a:bodyPr/>
        <a:lstStyle/>
        <a:p>
          <a:endParaRPr lang="en-US"/>
        </a:p>
      </dgm:t>
    </dgm:pt>
    <dgm:pt modelId="{424FFC2F-78AC-4E25-8C02-8944DBAC95E5}">
      <dgm:prSet/>
      <dgm:spPr/>
      <dgm:t>
        <a:bodyPr/>
        <a:lstStyle/>
        <a:p>
          <a:pPr algn="just"/>
          <a:r>
            <a:rPr lang="es-CL"/>
            <a:t>Modernizar su estructura orgánica:  equilibrio entre participación y accountability.</a:t>
          </a:r>
          <a:endParaRPr lang="en-US" dirty="0"/>
        </a:p>
      </dgm:t>
    </dgm:pt>
    <dgm:pt modelId="{EA453873-6C13-478F-8055-77CD023A608E}" type="parTrans" cxnId="{7E4CCE46-28D4-48F4-896D-B58202081C7C}">
      <dgm:prSet/>
      <dgm:spPr/>
      <dgm:t>
        <a:bodyPr/>
        <a:lstStyle/>
        <a:p>
          <a:pPr algn="just"/>
          <a:endParaRPr lang="en-US"/>
        </a:p>
      </dgm:t>
    </dgm:pt>
    <dgm:pt modelId="{A136C926-0F79-4845-9998-5146C627CA85}" type="sibTrans" cxnId="{7E4CCE46-28D4-48F4-896D-B58202081C7C}">
      <dgm:prSet/>
      <dgm:spPr/>
      <dgm:t>
        <a:bodyPr/>
        <a:lstStyle/>
        <a:p>
          <a:pPr algn="just"/>
          <a:endParaRPr lang="en-US"/>
        </a:p>
      </dgm:t>
    </dgm:pt>
    <dgm:pt modelId="{221B3145-BAFA-4D92-97BB-99136A4D2737}">
      <dgm:prSet/>
      <dgm:spPr/>
      <dgm:t>
        <a:bodyPr/>
        <a:lstStyle/>
        <a:p>
          <a:pPr algn="just"/>
          <a:r>
            <a:rPr lang="es-MX"/>
            <a:t>Orientar su quehacer institucional de conformidad a los criterios y estándares de calidad del sistema de educación superior</a:t>
          </a:r>
          <a:endParaRPr lang="en-US" dirty="0"/>
        </a:p>
      </dgm:t>
    </dgm:pt>
    <dgm:pt modelId="{2D19813E-3CEC-4F95-BE4B-A912CDFA038B}" type="parTrans" cxnId="{AD9BC816-9AC1-4E66-9023-76300DF9D7B8}">
      <dgm:prSet/>
      <dgm:spPr/>
      <dgm:t>
        <a:bodyPr/>
        <a:lstStyle/>
        <a:p>
          <a:pPr algn="just"/>
          <a:endParaRPr lang="en-US"/>
        </a:p>
      </dgm:t>
    </dgm:pt>
    <dgm:pt modelId="{807351ED-C814-435D-BB05-778E1EB9B8EE}" type="sibTrans" cxnId="{AD9BC816-9AC1-4E66-9023-76300DF9D7B8}">
      <dgm:prSet/>
      <dgm:spPr/>
      <dgm:t>
        <a:bodyPr/>
        <a:lstStyle/>
        <a:p>
          <a:pPr algn="just"/>
          <a:endParaRPr lang="en-US"/>
        </a:p>
      </dgm:t>
    </dgm:pt>
    <dgm:pt modelId="{1CC5CBB9-80DF-472C-BDD4-9E75C9640716}">
      <dgm:prSet/>
      <dgm:spPr/>
      <dgm:t>
        <a:bodyPr/>
        <a:lstStyle/>
        <a:p>
          <a:pPr algn="just"/>
          <a:r>
            <a:rPr lang="es-MX"/>
            <a:t>Actuar de conformidad al principio de coordinación, con el propósito de fomentar una labor conjunta y articulada en todas aquellas materias que tengan por finalidad contribuir al progreso nacional y regional del país, y a elevar los estándares de calidad de la educación pública en todos sus niveles, con una visión estratégica y de largo plazo</a:t>
          </a:r>
          <a:endParaRPr lang="en-US" dirty="0"/>
        </a:p>
      </dgm:t>
    </dgm:pt>
    <dgm:pt modelId="{9F5BA9E1-6135-45B6-BD30-D442873067F8}" type="parTrans" cxnId="{F86C05A4-5C21-4C03-9D9C-BFD9DDBDF909}">
      <dgm:prSet/>
      <dgm:spPr/>
      <dgm:t>
        <a:bodyPr/>
        <a:lstStyle/>
        <a:p>
          <a:pPr algn="just"/>
          <a:endParaRPr lang="en-US"/>
        </a:p>
      </dgm:t>
    </dgm:pt>
    <dgm:pt modelId="{F6AB23EF-306D-47D7-B478-76F2E991E9CA}" type="sibTrans" cxnId="{F86C05A4-5C21-4C03-9D9C-BFD9DDBDF909}">
      <dgm:prSet/>
      <dgm:spPr/>
      <dgm:t>
        <a:bodyPr/>
        <a:lstStyle/>
        <a:p>
          <a:pPr algn="just"/>
          <a:endParaRPr lang="en-US"/>
        </a:p>
      </dgm:t>
    </dgm:pt>
    <dgm:pt modelId="{9E0FE51A-237D-449A-88AD-FFD2D7BBAC3E}">
      <dgm:prSet/>
      <dgm:spPr/>
      <dgm:t>
        <a:bodyPr/>
        <a:lstStyle/>
        <a:p>
          <a:pPr algn="just"/>
          <a:r>
            <a:rPr lang="es-MX"/>
            <a:t>Colaborar, de conformidad a su misión, con los diversos órganos del Estado que así lo requieran, en la elaboración de políticas, planes y programas que propendan al desarrollo cultural, social, territorial, artístico, científico, tecnológico, económico y sustentable del país, a nivel nacional y regional, contribuyendo a satisfacer los intereses generales de la sociedad y de las futuras generaciones.</a:t>
          </a:r>
          <a:endParaRPr lang="en-US" dirty="0"/>
        </a:p>
      </dgm:t>
    </dgm:pt>
    <dgm:pt modelId="{CA3BF829-3633-4679-B4C4-31961FC6E948}" type="parTrans" cxnId="{42E4E64C-5ECC-42ED-B591-B177A97E3BC6}">
      <dgm:prSet/>
      <dgm:spPr/>
      <dgm:t>
        <a:bodyPr/>
        <a:lstStyle/>
        <a:p>
          <a:pPr algn="just"/>
          <a:endParaRPr lang="en-US"/>
        </a:p>
      </dgm:t>
    </dgm:pt>
    <dgm:pt modelId="{151FEB80-DF4C-4FA2-B529-608BE67F6C78}" type="sibTrans" cxnId="{42E4E64C-5ECC-42ED-B591-B177A97E3BC6}">
      <dgm:prSet/>
      <dgm:spPr/>
      <dgm:t>
        <a:bodyPr/>
        <a:lstStyle/>
        <a:p>
          <a:pPr algn="just"/>
          <a:endParaRPr lang="en-US"/>
        </a:p>
      </dgm:t>
    </dgm:pt>
    <dgm:pt modelId="{1EDFD604-34B2-403D-A33C-674B65BB2D34}" type="pres">
      <dgm:prSet presAssocID="{64C3E15D-C0DC-47DD-9A97-CE5DD16FEEF4}" presName="vert0" presStyleCnt="0">
        <dgm:presLayoutVars>
          <dgm:dir/>
          <dgm:animOne val="branch"/>
          <dgm:animLvl val="lvl"/>
        </dgm:presLayoutVars>
      </dgm:prSet>
      <dgm:spPr/>
      <dgm:t>
        <a:bodyPr/>
        <a:lstStyle/>
        <a:p>
          <a:endParaRPr lang="es-ES"/>
        </a:p>
      </dgm:t>
    </dgm:pt>
    <dgm:pt modelId="{78CCF5F7-198E-4AE1-A1EF-2AD5AFEFB92D}" type="pres">
      <dgm:prSet presAssocID="{424FFC2F-78AC-4E25-8C02-8944DBAC95E5}" presName="thickLine" presStyleLbl="alignNode1" presStyleIdx="0" presStyleCnt="4"/>
      <dgm:spPr/>
    </dgm:pt>
    <dgm:pt modelId="{178543A1-899C-499C-BB11-5702169ADE0E}" type="pres">
      <dgm:prSet presAssocID="{424FFC2F-78AC-4E25-8C02-8944DBAC95E5}" presName="horz1" presStyleCnt="0"/>
      <dgm:spPr/>
    </dgm:pt>
    <dgm:pt modelId="{E50882ED-4521-4109-AA48-F9CF13EF231F}" type="pres">
      <dgm:prSet presAssocID="{424FFC2F-78AC-4E25-8C02-8944DBAC95E5}" presName="tx1" presStyleLbl="revTx" presStyleIdx="0" presStyleCnt="4" custScaleY="60311" custLinFactNeighborY="-13924"/>
      <dgm:spPr/>
      <dgm:t>
        <a:bodyPr/>
        <a:lstStyle/>
        <a:p>
          <a:endParaRPr lang="es-ES"/>
        </a:p>
      </dgm:t>
    </dgm:pt>
    <dgm:pt modelId="{14DF5EE7-25EC-43F3-8300-B0B07D5791F9}" type="pres">
      <dgm:prSet presAssocID="{424FFC2F-78AC-4E25-8C02-8944DBAC95E5}" presName="vert1" presStyleCnt="0"/>
      <dgm:spPr/>
    </dgm:pt>
    <dgm:pt modelId="{45194EB5-4910-4CE0-B895-3B3B5219DD24}" type="pres">
      <dgm:prSet presAssocID="{221B3145-BAFA-4D92-97BB-99136A4D2737}" presName="thickLine" presStyleLbl="alignNode1" presStyleIdx="1" presStyleCnt="4"/>
      <dgm:spPr/>
    </dgm:pt>
    <dgm:pt modelId="{C84DA30C-C352-4730-8A13-3DBF3855BC07}" type="pres">
      <dgm:prSet presAssocID="{221B3145-BAFA-4D92-97BB-99136A4D2737}" presName="horz1" presStyleCnt="0"/>
      <dgm:spPr/>
    </dgm:pt>
    <dgm:pt modelId="{CB43E467-7AA8-4B70-ABAC-DDDDCFEF9EC9}" type="pres">
      <dgm:prSet presAssocID="{221B3145-BAFA-4D92-97BB-99136A4D2737}" presName="tx1" presStyleLbl="revTx" presStyleIdx="1" presStyleCnt="4" custScaleY="51955"/>
      <dgm:spPr/>
      <dgm:t>
        <a:bodyPr/>
        <a:lstStyle/>
        <a:p>
          <a:endParaRPr lang="es-ES"/>
        </a:p>
      </dgm:t>
    </dgm:pt>
    <dgm:pt modelId="{84890973-B87C-4636-9267-170D1BE5B763}" type="pres">
      <dgm:prSet presAssocID="{221B3145-BAFA-4D92-97BB-99136A4D2737}" presName="vert1" presStyleCnt="0"/>
      <dgm:spPr/>
    </dgm:pt>
    <dgm:pt modelId="{DFE69965-111E-4F64-82B2-3615E3E9B671}" type="pres">
      <dgm:prSet presAssocID="{1CC5CBB9-80DF-472C-BDD4-9E75C9640716}" presName="thickLine" presStyleLbl="alignNode1" presStyleIdx="2" presStyleCnt="4"/>
      <dgm:spPr/>
    </dgm:pt>
    <dgm:pt modelId="{CDCF3875-17E6-4EE3-9D44-EF6F8AB93D22}" type="pres">
      <dgm:prSet presAssocID="{1CC5CBB9-80DF-472C-BDD4-9E75C9640716}" presName="horz1" presStyleCnt="0"/>
      <dgm:spPr/>
    </dgm:pt>
    <dgm:pt modelId="{2D9138A7-861B-450D-9E2F-CF4F72277363}" type="pres">
      <dgm:prSet presAssocID="{1CC5CBB9-80DF-472C-BDD4-9E75C9640716}" presName="tx1" presStyleLbl="revTx" presStyleIdx="2" presStyleCnt="4" custScaleY="98641"/>
      <dgm:spPr/>
      <dgm:t>
        <a:bodyPr/>
        <a:lstStyle/>
        <a:p>
          <a:endParaRPr lang="es-ES"/>
        </a:p>
      </dgm:t>
    </dgm:pt>
    <dgm:pt modelId="{93DB9C94-DD0D-4FB6-8223-DFA7792DF27E}" type="pres">
      <dgm:prSet presAssocID="{1CC5CBB9-80DF-472C-BDD4-9E75C9640716}" presName="vert1" presStyleCnt="0"/>
      <dgm:spPr/>
    </dgm:pt>
    <dgm:pt modelId="{976FC933-9398-48C3-862A-4BBB00BFEDB3}" type="pres">
      <dgm:prSet presAssocID="{9E0FE51A-237D-449A-88AD-FFD2D7BBAC3E}" presName="thickLine" presStyleLbl="alignNode1" presStyleIdx="3" presStyleCnt="4"/>
      <dgm:spPr/>
    </dgm:pt>
    <dgm:pt modelId="{17E381B9-C0BE-4A87-8EDF-86ACE2D6D9AB}" type="pres">
      <dgm:prSet presAssocID="{9E0FE51A-237D-449A-88AD-FFD2D7BBAC3E}" presName="horz1" presStyleCnt="0"/>
      <dgm:spPr/>
    </dgm:pt>
    <dgm:pt modelId="{E99CABBB-E6F1-4ED5-8A2A-0033875EB052}" type="pres">
      <dgm:prSet presAssocID="{9E0FE51A-237D-449A-88AD-FFD2D7BBAC3E}" presName="tx1" presStyleLbl="revTx" presStyleIdx="3" presStyleCnt="4"/>
      <dgm:spPr/>
      <dgm:t>
        <a:bodyPr/>
        <a:lstStyle/>
        <a:p>
          <a:endParaRPr lang="es-ES"/>
        </a:p>
      </dgm:t>
    </dgm:pt>
    <dgm:pt modelId="{AD8E05F0-A271-4635-843E-CEAB832AF971}" type="pres">
      <dgm:prSet presAssocID="{9E0FE51A-237D-449A-88AD-FFD2D7BBAC3E}" presName="vert1" presStyleCnt="0"/>
      <dgm:spPr/>
    </dgm:pt>
  </dgm:ptLst>
  <dgm:cxnLst>
    <dgm:cxn modelId="{42E4E64C-5ECC-42ED-B591-B177A97E3BC6}" srcId="{64C3E15D-C0DC-47DD-9A97-CE5DD16FEEF4}" destId="{9E0FE51A-237D-449A-88AD-FFD2D7BBAC3E}" srcOrd="3" destOrd="0" parTransId="{CA3BF829-3633-4679-B4C4-31961FC6E948}" sibTransId="{151FEB80-DF4C-4FA2-B529-608BE67F6C78}"/>
    <dgm:cxn modelId="{82510F6D-BF54-4320-B2E8-6A67EC441AB0}" type="presOf" srcId="{221B3145-BAFA-4D92-97BB-99136A4D2737}" destId="{CB43E467-7AA8-4B70-ABAC-DDDDCFEF9EC9}" srcOrd="0" destOrd="0" presId="urn:microsoft.com/office/officeart/2008/layout/LinedList"/>
    <dgm:cxn modelId="{AD9BC816-9AC1-4E66-9023-76300DF9D7B8}" srcId="{64C3E15D-C0DC-47DD-9A97-CE5DD16FEEF4}" destId="{221B3145-BAFA-4D92-97BB-99136A4D2737}" srcOrd="1" destOrd="0" parTransId="{2D19813E-3CEC-4F95-BE4B-A912CDFA038B}" sibTransId="{807351ED-C814-435D-BB05-778E1EB9B8EE}"/>
    <dgm:cxn modelId="{247828D1-9E2D-4C83-85CD-B13872C1806D}" type="presOf" srcId="{424FFC2F-78AC-4E25-8C02-8944DBAC95E5}" destId="{E50882ED-4521-4109-AA48-F9CF13EF231F}" srcOrd="0" destOrd="0" presId="urn:microsoft.com/office/officeart/2008/layout/LinedList"/>
    <dgm:cxn modelId="{F86C05A4-5C21-4C03-9D9C-BFD9DDBDF909}" srcId="{64C3E15D-C0DC-47DD-9A97-CE5DD16FEEF4}" destId="{1CC5CBB9-80DF-472C-BDD4-9E75C9640716}" srcOrd="2" destOrd="0" parTransId="{9F5BA9E1-6135-45B6-BD30-D442873067F8}" sibTransId="{F6AB23EF-306D-47D7-B478-76F2E991E9CA}"/>
    <dgm:cxn modelId="{474CE2B8-9521-4D7C-9798-DC56EDC8EE2C}" type="presOf" srcId="{1CC5CBB9-80DF-472C-BDD4-9E75C9640716}" destId="{2D9138A7-861B-450D-9E2F-CF4F72277363}" srcOrd="0" destOrd="0" presId="urn:microsoft.com/office/officeart/2008/layout/LinedList"/>
    <dgm:cxn modelId="{7E4CCE46-28D4-48F4-896D-B58202081C7C}" srcId="{64C3E15D-C0DC-47DD-9A97-CE5DD16FEEF4}" destId="{424FFC2F-78AC-4E25-8C02-8944DBAC95E5}" srcOrd="0" destOrd="0" parTransId="{EA453873-6C13-478F-8055-77CD023A608E}" sibTransId="{A136C926-0F79-4845-9998-5146C627CA85}"/>
    <dgm:cxn modelId="{DC27450F-5519-4C46-A35B-16775CC5866D}" type="presOf" srcId="{64C3E15D-C0DC-47DD-9A97-CE5DD16FEEF4}" destId="{1EDFD604-34B2-403D-A33C-674B65BB2D34}" srcOrd="0" destOrd="0" presId="urn:microsoft.com/office/officeart/2008/layout/LinedList"/>
    <dgm:cxn modelId="{CDE84952-72F4-42F8-807D-319F8A4B25A5}" type="presOf" srcId="{9E0FE51A-237D-449A-88AD-FFD2D7BBAC3E}" destId="{E99CABBB-E6F1-4ED5-8A2A-0033875EB052}" srcOrd="0" destOrd="0" presId="urn:microsoft.com/office/officeart/2008/layout/LinedList"/>
    <dgm:cxn modelId="{4FA28150-D3BA-4A57-AC25-975831778811}" type="presParOf" srcId="{1EDFD604-34B2-403D-A33C-674B65BB2D34}" destId="{78CCF5F7-198E-4AE1-A1EF-2AD5AFEFB92D}" srcOrd="0" destOrd="0" presId="urn:microsoft.com/office/officeart/2008/layout/LinedList"/>
    <dgm:cxn modelId="{587ACC04-4285-434B-A04E-BBA77B2AB20F}" type="presParOf" srcId="{1EDFD604-34B2-403D-A33C-674B65BB2D34}" destId="{178543A1-899C-499C-BB11-5702169ADE0E}" srcOrd="1" destOrd="0" presId="urn:microsoft.com/office/officeart/2008/layout/LinedList"/>
    <dgm:cxn modelId="{1FA8C514-6D1C-40E6-A577-E99DAE792E89}" type="presParOf" srcId="{178543A1-899C-499C-BB11-5702169ADE0E}" destId="{E50882ED-4521-4109-AA48-F9CF13EF231F}" srcOrd="0" destOrd="0" presId="urn:microsoft.com/office/officeart/2008/layout/LinedList"/>
    <dgm:cxn modelId="{58A7A727-412C-4910-B972-52C2308A40D4}" type="presParOf" srcId="{178543A1-899C-499C-BB11-5702169ADE0E}" destId="{14DF5EE7-25EC-43F3-8300-B0B07D5791F9}" srcOrd="1" destOrd="0" presId="urn:microsoft.com/office/officeart/2008/layout/LinedList"/>
    <dgm:cxn modelId="{7416471C-C168-4C86-8181-CECFBABF6887}" type="presParOf" srcId="{1EDFD604-34B2-403D-A33C-674B65BB2D34}" destId="{45194EB5-4910-4CE0-B895-3B3B5219DD24}" srcOrd="2" destOrd="0" presId="urn:microsoft.com/office/officeart/2008/layout/LinedList"/>
    <dgm:cxn modelId="{6F7749CB-25E1-4EAF-A4D6-CCF00DAE68C6}" type="presParOf" srcId="{1EDFD604-34B2-403D-A33C-674B65BB2D34}" destId="{C84DA30C-C352-4730-8A13-3DBF3855BC07}" srcOrd="3" destOrd="0" presId="urn:microsoft.com/office/officeart/2008/layout/LinedList"/>
    <dgm:cxn modelId="{FF517474-D811-4478-9691-730E30304CB5}" type="presParOf" srcId="{C84DA30C-C352-4730-8A13-3DBF3855BC07}" destId="{CB43E467-7AA8-4B70-ABAC-DDDDCFEF9EC9}" srcOrd="0" destOrd="0" presId="urn:microsoft.com/office/officeart/2008/layout/LinedList"/>
    <dgm:cxn modelId="{E5FDEC6F-AB23-4030-9438-D9A2853368D8}" type="presParOf" srcId="{C84DA30C-C352-4730-8A13-3DBF3855BC07}" destId="{84890973-B87C-4636-9267-170D1BE5B763}" srcOrd="1" destOrd="0" presId="urn:microsoft.com/office/officeart/2008/layout/LinedList"/>
    <dgm:cxn modelId="{A66BBC3D-DA69-49E3-A655-618C535F7E5B}" type="presParOf" srcId="{1EDFD604-34B2-403D-A33C-674B65BB2D34}" destId="{DFE69965-111E-4F64-82B2-3615E3E9B671}" srcOrd="4" destOrd="0" presId="urn:microsoft.com/office/officeart/2008/layout/LinedList"/>
    <dgm:cxn modelId="{9140D358-7431-4028-9B21-6FAE1A8E4BA1}" type="presParOf" srcId="{1EDFD604-34B2-403D-A33C-674B65BB2D34}" destId="{CDCF3875-17E6-4EE3-9D44-EF6F8AB93D22}" srcOrd="5" destOrd="0" presId="urn:microsoft.com/office/officeart/2008/layout/LinedList"/>
    <dgm:cxn modelId="{359EA321-5D9F-428B-A6BA-9444937E8F03}" type="presParOf" srcId="{CDCF3875-17E6-4EE3-9D44-EF6F8AB93D22}" destId="{2D9138A7-861B-450D-9E2F-CF4F72277363}" srcOrd="0" destOrd="0" presId="urn:microsoft.com/office/officeart/2008/layout/LinedList"/>
    <dgm:cxn modelId="{6F99B8D5-55D6-41AD-9038-C0B0375E0D8C}" type="presParOf" srcId="{CDCF3875-17E6-4EE3-9D44-EF6F8AB93D22}" destId="{93DB9C94-DD0D-4FB6-8223-DFA7792DF27E}" srcOrd="1" destOrd="0" presId="urn:microsoft.com/office/officeart/2008/layout/LinedList"/>
    <dgm:cxn modelId="{6E3FB170-8753-4131-9B53-7785C507986D}" type="presParOf" srcId="{1EDFD604-34B2-403D-A33C-674B65BB2D34}" destId="{976FC933-9398-48C3-862A-4BBB00BFEDB3}" srcOrd="6" destOrd="0" presId="urn:microsoft.com/office/officeart/2008/layout/LinedList"/>
    <dgm:cxn modelId="{9DBDED4E-C429-4DAF-97EF-D1B6F8F22F3A}" type="presParOf" srcId="{1EDFD604-34B2-403D-A33C-674B65BB2D34}" destId="{17E381B9-C0BE-4A87-8EDF-86ACE2D6D9AB}" srcOrd="7" destOrd="0" presId="urn:microsoft.com/office/officeart/2008/layout/LinedList"/>
    <dgm:cxn modelId="{ED4E4573-F38B-427D-A33C-0ECB5C1C9B0B}" type="presParOf" srcId="{17E381B9-C0BE-4A87-8EDF-86ACE2D6D9AB}" destId="{E99CABBB-E6F1-4ED5-8A2A-0033875EB052}" srcOrd="0" destOrd="0" presId="urn:microsoft.com/office/officeart/2008/layout/LinedList"/>
    <dgm:cxn modelId="{EDB1C1F2-7BFC-42F1-B72D-6A612EBCB63F}" type="presParOf" srcId="{17E381B9-C0BE-4A87-8EDF-86ACE2D6D9AB}" destId="{AD8E05F0-A271-4635-843E-CEAB832AF97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03642B-9804-43AB-84AA-109F879C2E44}" type="doc">
      <dgm:prSet loTypeId="urn:microsoft.com/office/officeart/2005/8/layout/process4" loCatId="process" qsTypeId="urn:microsoft.com/office/officeart/2005/8/quickstyle/simple3" qsCatId="simple" csTypeId="urn:microsoft.com/office/officeart/2005/8/colors/accent3_5" csCatId="accent3" phldr="1"/>
      <dgm:spPr/>
      <dgm:t>
        <a:bodyPr/>
        <a:lstStyle/>
        <a:p>
          <a:endParaRPr lang="en-US"/>
        </a:p>
      </dgm:t>
    </dgm:pt>
    <dgm:pt modelId="{4CBEBE61-9DAF-43D8-A5A8-BB6CD3675D3B}">
      <dgm:prSet custT="1"/>
      <dgm:spPr/>
      <dgm:t>
        <a:bodyPr/>
        <a:lstStyle/>
        <a:p>
          <a:pPr algn="just"/>
          <a:r>
            <a:rPr lang="es-MX" sz="1800" dirty="0"/>
            <a:t>La implementación de la ley de Universidades Estatales constituye una </a:t>
          </a:r>
          <a:r>
            <a:rPr lang="es-MX" sz="1800" b="1" dirty="0"/>
            <a:t>oportunidad única para instalar a la educación universitaria pública como el referente de calidad nacional</a:t>
          </a:r>
          <a:r>
            <a:rPr lang="es-MX" sz="1800" dirty="0"/>
            <a:t>, un ejemplo de acción al servicio de la comunidad y un polo de trabajo colaborativo entre universidades y con los demás organismos públicos. </a:t>
          </a:r>
          <a:endParaRPr lang="en-US" sz="1800" dirty="0"/>
        </a:p>
      </dgm:t>
    </dgm:pt>
    <dgm:pt modelId="{851CFB9D-973B-4D1B-A3F2-84C1488889E3}" type="parTrans" cxnId="{82A7898C-F58B-4B9D-9792-793D1B98892B}">
      <dgm:prSet/>
      <dgm:spPr/>
      <dgm:t>
        <a:bodyPr/>
        <a:lstStyle/>
        <a:p>
          <a:endParaRPr lang="en-US"/>
        </a:p>
      </dgm:t>
    </dgm:pt>
    <dgm:pt modelId="{23DB4AF5-777E-4F85-B992-309636D61FBD}" type="sibTrans" cxnId="{82A7898C-F58B-4B9D-9792-793D1B98892B}">
      <dgm:prSet/>
      <dgm:spPr/>
      <dgm:t>
        <a:bodyPr/>
        <a:lstStyle/>
        <a:p>
          <a:endParaRPr lang="en-US"/>
        </a:p>
      </dgm:t>
    </dgm:pt>
    <dgm:pt modelId="{2F6F8B62-ECE5-4F21-81AE-E350B9B0A9C1}">
      <dgm:prSet custT="1"/>
      <dgm:spPr/>
      <dgm:t>
        <a:bodyPr/>
        <a:lstStyle/>
        <a:p>
          <a:pPr algn="just"/>
          <a:r>
            <a:rPr lang="es-MX" sz="2000" dirty="0"/>
            <a:t>El conjunto de Universidades Estatales debe transformarse en un real </a:t>
          </a:r>
          <a:r>
            <a:rPr lang="es-MX" sz="2000" b="1" dirty="0"/>
            <a:t>Sistema que asegure a la ciudadanía estándares de calidad </a:t>
          </a:r>
          <a:r>
            <a:rPr lang="es-MX" sz="2000" dirty="0"/>
            <a:t>comunes, y por sobre todo </a:t>
          </a:r>
          <a:r>
            <a:rPr lang="es-MX" sz="2000" b="1" dirty="0"/>
            <a:t>un sello distintivo </a:t>
          </a:r>
          <a:r>
            <a:rPr lang="es-MX" sz="2000" dirty="0"/>
            <a:t>que atraviese todo el quehacer institucional</a:t>
          </a:r>
          <a:endParaRPr lang="en-US" sz="2000" dirty="0"/>
        </a:p>
      </dgm:t>
    </dgm:pt>
    <dgm:pt modelId="{1F6F32DF-2F4A-4C90-AA78-6B578201F3D7}" type="parTrans" cxnId="{4B95700D-4B6C-4BEB-A50E-8CBFA2143D5C}">
      <dgm:prSet/>
      <dgm:spPr/>
      <dgm:t>
        <a:bodyPr/>
        <a:lstStyle/>
        <a:p>
          <a:endParaRPr lang="en-US"/>
        </a:p>
      </dgm:t>
    </dgm:pt>
    <dgm:pt modelId="{E8C1D6E0-2903-4A35-B1E8-A122BE5D8727}" type="sibTrans" cxnId="{4B95700D-4B6C-4BEB-A50E-8CBFA2143D5C}">
      <dgm:prSet/>
      <dgm:spPr/>
      <dgm:t>
        <a:bodyPr/>
        <a:lstStyle/>
        <a:p>
          <a:endParaRPr lang="en-US"/>
        </a:p>
      </dgm:t>
    </dgm:pt>
    <dgm:pt modelId="{7A4BBBFE-2C25-4CF3-8A1E-142825E756CC}">
      <dgm:prSet custT="1"/>
      <dgm:spPr/>
      <dgm:t>
        <a:bodyPr/>
        <a:lstStyle/>
        <a:p>
          <a:pPr algn="just"/>
          <a:endParaRPr lang="es-CL" sz="1700" b="1" dirty="0"/>
        </a:p>
        <a:p>
          <a:pPr algn="just"/>
          <a:r>
            <a:rPr lang="es-CL" sz="2000" b="1" dirty="0"/>
            <a:t>Se debe realizar una implementación intencionada de la ley</a:t>
          </a:r>
          <a:r>
            <a:rPr lang="es-CL" sz="2000" dirty="0"/>
            <a:t>, es decir una implementación que utilice de la mejor forma posible los direccionamientos que la ley contiene, las nuevas herramientas que ésta facilita y los recursos que pone a disposición para el mejoramiento de estas instituciones</a:t>
          </a:r>
          <a:r>
            <a:rPr lang="es-CL" sz="1700" dirty="0"/>
            <a:t>. </a:t>
          </a:r>
          <a:endParaRPr lang="en-US" sz="1700" dirty="0"/>
        </a:p>
      </dgm:t>
    </dgm:pt>
    <dgm:pt modelId="{A97A330D-E432-4496-8D84-B404C459D2BC}" type="parTrans" cxnId="{70462444-69F4-46BF-AA0F-21573C08374F}">
      <dgm:prSet/>
      <dgm:spPr/>
      <dgm:t>
        <a:bodyPr/>
        <a:lstStyle/>
        <a:p>
          <a:endParaRPr lang="es-CL"/>
        </a:p>
      </dgm:t>
    </dgm:pt>
    <dgm:pt modelId="{B4B02B96-85BD-4F6E-9C5D-F6266D6296B3}" type="sibTrans" cxnId="{70462444-69F4-46BF-AA0F-21573C08374F}">
      <dgm:prSet/>
      <dgm:spPr/>
      <dgm:t>
        <a:bodyPr/>
        <a:lstStyle/>
        <a:p>
          <a:endParaRPr lang="es-CL"/>
        </a:p>
      </dgm:t>
    </dgm:pt>
    <dgm:pt modelId="{600D877F-6513-485C-907E-2D8B7E62BA68}" type="pres">
      <dgm:prSet presAssocID="{2803642B-9804-43AB-84AA-109F879C2E44}" presName="Name0" presStyleCnt="0">
        <dgm:presLayoutVars>
          <dgm:dir/>
          <dgm:animLvl val="lvl"/>
          <dgm:resizeHandles val="exact"/>
        </dgm:presLayoutVars>
      </dgm:prSet>
      <dgm:spPr/>
      <dgm:t>
        <a:bodyPr/>
        <a:lstStyle/>
        <a:p>
          <a:endParaRPr lang="es-ES"/>
        </a:p>
      </dgm:t>
    </dgm:pt>
    <dgm:pt modelId="{D5BE23E1-BF60-484A-8AB9-BD3014601055}" type="pres">
      <dgm:prSet presAssocID="{7A4BBBFE-2C25-4CF3-8A1E-142825E756CC}" presName="boxAndChildren" presStyleCnt="0"/>
      <dgm:spPr/>
    </dgm:pt>
    <dgm:pt modelId="{B186FC7A-8CEF-456E-81EF-08F54DEEFFC9}" type="pres">
      <dgm:prSet presAssocID="{7A4BBBFE-2C25-4CF3-8A1E-142825E756CC}" presName="parentTextBox" presStyleLbl="node1" presStyleIdx="0" presStyleCnt="3" custScaleY="158349" custLinFactNeighborX="354" custLinFactNeighborY="-13534"/>
      <dgm:spPr/>
      <dgm:t>
        <a:bodyPr/>
        <a:lstStyle/>
        <a:p>
          <a:endParaRPr lang="es-ES"/>
        </a:p>
      </dgm:t>
    </dgm:pt>
    <dgm:pt modelId="{CA066A29-0F47-49BB-9259-911960066687}" type="pres">
      <dgm:prSet presAssocID="{E8C1D6E0-2903-4A35-B1E8-A122BE5D8727}" presName="sp" presStyleCnt="0"/>
      <dgm:spPr/>
    </dgm:pt>
    <dgm:pt modelId="{EEB41081-5611-4745-9923-3557DC67A5AD}" type="pres">
      <dgm:prSet presAssocID="{2F6F8B62-ECE5-4F21-81AE-E350B9B0A9C1}" presName="arrowAndChildren" presStyleCnt="0"/>
      <dgm:spPr/>
    </dgm:pt>
    <dgm:pt modelId="{D782C57F-8686-4710-A67B-A740AE733985}" type="pres">
      <dgm:prSet presAssocID="{2F6F8B62-ECE5-4F21-81AE-E350B9B0A9C1}" presName="parentTextArrow" presStyleLbl="node1" presStyleIdx="1" presStyleCnt="3" custScaleY="95521"/>
      <dgm:spPr/>
      <dgm:t>
        <a:bodyPr/>
        <a:lstStyle/>
        <a:p>
          <a:endParaRPr lang="es-ES"/>
        </a:p>
      </dgm:t>
    </dgm:pt>
    <dgm:pt modelId="{2DEE9404-5E8B-4043-83BC-272401A4BB9A}" type="pres">
      <dgm:prSet presAssocID="{23DB4AF5-777E-4F85-B992-309636D61FBD}" presName="sp" presStyleCnt="0"/>
      <dgm:spPr/>
    </dgm:pt>
    <dgm:pt modelId="{C101D532-3EFB-4DE2-A986-ECD1FB428D50}" type="pres">
      <dgm:prSet presAssocID="{4CBEBE61-9DAF-43D8-A5A8-BB6CD3675D3B}" presName="arrowAndChildren" presStyleCnt="0"/>
      <dgm:spPr/>
    </dgm:pt>
    <dgm:pt modelId="{01473F44-24C9-4FB1-A8A5-1903D040372F}" type="pres">
      <dgm:prSet presAssocID="{4CBEBE61-9DAF-43D8-A5A8-BB6CD3675D3B}" presName="parentTextArrow" presStyleLbl="node1" presStyleIdx="2" presStyleCnt="3" custScaleY="131433"/>
      <dgm:spPr/>
      <dgm:t>
        <a:bodyPr/>
        <a:lstStyle/>
        <a:p>
          <a:endParaRPr lang="es-ES"/>
        </a:p>
      </dgm:t>
    </dgm:pt>
  </dgm:ptLst>
  <dgm:cxnLst>
    <dgm:cxn modelId="{4B95700D-4B6C-4BEB-A50E-8CBFA2143D5C}" srcId="{2803642B-9804-43AB-84AA-109F879C2E44}" destId="{2F6F8B62-ECE5-4F21-81AE-E350B9B0A9C1}" srcOrd="1" destOrd="0" parTransId="{1F6F32DF-2F4A-4C90-AA78-6B578201F3D7}" sibTransId="{E8C1D6E0-2903-4A35-B1E8-A122BE5D8727}"/>
    <dgm:cxn modelId="{D30B85D2-A008-47BF-B334-52CBF4514920}" type="presOf" srcId="{7A4BBBFE-2C25-4CF3-8A1E-142825E756CC}" destId="{B186FC7A-8CEF-456E-81EF-08F54DEEFFC9}" srcOrd="0" destOrd="0" presId="urn:microsoft.com/office/officeart/2005/8/layout/process4"/>
    <dgm:cxn modelId="{ED2DD336-D59F-4FCF-8F74-45221B4A4DBC}" type="presOf" srcId="{4CBEBE61-9DAF-43D8-A5A8-BB6CD3675D3B}" destId="{01473F44-24C9-4FB1-A8A5-1903D040372F}" srcOrd="0" destOrd="0" presId="urn:microsoft.com/office/officeart/2005/8/layout/process4"/>
    <dgm:cxn modelId="{70462444-69F4-46BF-AA0F-21573C08374F}" srcId="{2803642B-9804-43AB-84AA-109F879C2E44}" destId="{7A4BBBFE-2C25-4CF3-8A1E-142825E756CC}" srcOrd="2" destOrd="0" parTransId="{A97A330D-E432-4496-8D84-B404C459D2BC}" sibTransId="{B4B02B96-85BD-4F6E-9C5D-F6266D6296B3}"/>
    <dgm:cxn modelId="{15BF1DFB-8E30-4BBE-81AE-2A8ABFB0C3DC}" type="presOf" srcId="{2803642B-9804-43AB-84AA-109F879C2E44}" destId="{600D877F-6513-485C-907E-2D8B7E62BA68}" srcOrd="0" destOrd="0" presId="urn:microsoft.com/office/officeart/2005/8/layout/process4"/>
    <dgm:cxn modelId="{82A7898C-F58B-4B9D-9792-793D1B98892B}" srcId="{2803642B-9804-43AB-84AA-109F879C2E44}" destId="{4CBEBE61-9DAF-43D8-A5A8-BB6CD3675D3B}" srcOrd="0" destOrd="0" parTransId="{851CFB9D-973B-4D1B-A3F2-84C1488889E3}" sibTransId="{23DB4AF5-777E-4F85-B992-309636D61FBD}"/>
    <dgm:cxn modelId="{70FF2F72-AA78-44E6-AF83-A627EF40ACBA}" type="presOf" srcId="{2F6F8B62-ECE5-4F21-81AE-E350B9B0A9C1}" destId="{D782C57F-8686-4710-A67B-A740AE733985}" srcOrd="0" destOrd="0" presId="urn:microsoft.com/office/officeart/2005/8/layout/process4"/>
    <dgm:cxn modelId="{23874B35-396E-4775-A5D9-2328DE1482EC}" type="presParOf" srcId="{600D877F-6513-485C-907E-2D8B7E62BA68}" destId="{D5BE23E1-BF60-484A-8AB9-BD3014601055}" srcOrd="0" destOrd="0" presId="urn:microsoft.com/office/officeart/2005/8/layout/process4"/>
    <dgm:cxn modelId="{34E65B27-2CAB-4C10-89B9-6E1D03D52DE8}" type="presParOf" srcId="{D5BE23E1-BF60-484A-8AB9-BD3014601055}" destId="{B186FC7A-8CEF-456E-81EF-08F54DEEFFC9}" srcOrd="0" destOrd="0" presId="urn:microsoft.com/office/officeart/2005/8/layout/process4"/>
    <dgm:cxn modelId="{8CFD7BEB-20B2-4675-8277-8FB2AC6657D6}" type="presParOf" srcId="{600D877F-6513-485C-907E-2D8B7E62BA68}" destId="{CA066A29-0F47-49BB-9259-911960066687}" srcOrd="1" destOrd="0" presId="urn:microsoft.com/office/officeart/2005/8/layout/process4"/>
    <dgm:cxn modelId="{52FF03D7-AEA0-4537-A6CF-CEF1EB43E728}" type="presParOf" srcId="{600D877F-6513-485C-907E-2D8B7E62BA68}" destId="{EEB41081-5611-4745-9923-3557DC67A5AD}" srcOrd="2" destOrd="0" presId="urn:microsoft.com/office/officeart/2005/8/layout/process4"/>
    <dgm:cxn modelId="{14593826-5D66-43B3-A1E1-74A9235BD060}" type="presParOf" srcId="{EEB41081-5611-4745-9923-3557DC67A5AD}" destId="{D782C57F-8686-4710-A67B-A740AE733985}" srcOrd="0" destOrd="0" presId="urn:microsoft.com/office/officeart/2005/8/layout/process4"/>
    <dgm:cxn modelId="{BE1D4649-BD2B-4A15-A375-53A5D6A1D0F5}" type="presParOf" srcId="{600D877F-6513-485C-907E-2D8B7E62BA68}" destId="{2DEE9404-5E8B-4043-83BC-272401A4BB9A}" srcOrd="3" destOrd="0" presId="urn:microsoft.com/office/officeart/2005/8/layout/process4"/>
    <dgm:cxn modelId="{054A7040-0F65-4C24-9F20-BBA66A042036}" type="presParOf" srcId="{600D877F-6513-485C-907E-2D8B7E62BA68}" destId="{C101D532-3EFB-4DE2-A986-ECD1FB428D50}" srcOrd="4" destOrd="0" presId="urn:microsoft.com/office/officeart/2005/8/layout/process4"/>
    <dgm:cxn modelId="{4CA8ED0E-EB5D-42E5-99B9-E76521CF68DA}" type="presParOf" srcId="{C101D532-3EFB-4DE2-A986-ECD1FB428D50}" destId="{01473F44-24C9-4FB1-A8A5-1903D040372F}"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C890D6-D319-4967-AB7A-4E1E30C049B1}" type="doc">
      <dgm:prSet loTypeId="urn:microsoft.com/office/officeart/2005/8/layout/process4" loCatId="process" qsTypeId="urn:microsoft.com/office/officeart/2005/8/quickstyle/simple3" qsCatId="simple" csTypeId="urn:microsoft.com/office/officeart/2005/8/colors/colorful2" csCatId="colorful" phldr="1"/>
      <dgm:spPr/>
      <dgm:t>
        <a:bodyPr/>
        <a:lstStyle/>
        <a:p>
          <a:endParaRPr lang="en-US"/>
        </a:p>
      </dgm:t>
    </dgm:pt>
    <dgm:pt modelId="{39829E41-9EFD-4A57-89AE-905885CC2EB8}">
      <dgm:prSet custT="1"/>
      <dgm:spPr/>
      <dgm:t>
        <a:bodyPr/>
        <a:lstStyle/>
        <a:p>
          <a:pPr algn="just"/>
          <a:r>
            <a:rPr lang="es-MX" sz="2000" b="1" u="sng" dirty="0"/>
            <a:t>Mejora sistemática de la calidad de las Universidades Estatales </a:t>
          </a:r>
          <a:r>
            <a:rPr lang="es-MX" sz="1800" dirty="0"/>
            <a:t>que permita al conjunto de Universidades del Estado asegurar que cada una de ellas cumple, en un nivel más que satisfactorio, con la totalidad de los criterios y estándares de calidad que se encuentren definidos en el sistema.</a:t>
          </a:r>
          <a:endParaRPr lang="en-US" sz="1600" dirty="0"/>
        </a:p>
      </dgm:t>
    </dgm:pt>
    <dgm:pt modelId="{A6418043-F334-49BB-8D23-CF3F9CDB0E80}" type="parTrans" cxnId="{D6498687-13C1-4120-8FB1-C75C464FCA7B}">
      <dgm:prSet/>
      <dgm:spPr/>
      <dgm:t>
        <a:bodyPr/>
        <a:lstStyle/>
        <a:p>
          <a:endParaRPr lang="en-US"/>
        </a:p>
      </dgm:t>
    </dgm:pt>
    <dgm:pt modelId="{FF7CC644-78DC-45CE-8EF7-549090B0B81B}" type="sibTrans" cxnId="{D6498687-13C1-4120-8FB1-C75C464FCA7B}">
      <dgm:prSet/>
      <dgm:spPr/>
      <dgm:t>
        <a:bodyPr/>
        <a:lstStyle/>
        <a:p>
          <a:endParaRPr lang="en-US"/>
        </a:p>
      </dgm:t>
    </dgm:pt>
    <dgm:pt modelId="{BBC684A7-BB18-475A-A63B-5EBBF79B8681}">
      <dgm:prSet custT="1"/>
      <dgm:spPr/>
      <dgm:t>
        <a:bodyPr/>
        <a:lstStyle/>
        <a:p>
          <a:pPr algn="just"/>
          <a:r>
            <a:rPr lang="es-MX" sz="2000" b="1" u="sng" dirty="0"/>
            <a:t>Trabajo colaborativo entre las universidades del Estado</a:t>
          </a:r>
          <a:r>
            <a:rPr lang="es-MX" sz="1800" u="sng" dirty="0"/>
            <a:t>, </a:t>
          </a:r>
          <a:r>
            <a:rPr lang="es-MX" sz="1800" dirty="0"/>
            <a:t>que permita avanzar en la construcción de un real Sistema de Universidades estatales</a:t>
          </a:r>
          <a:r>
            <a:rPr lang="es-MX" sz="2000" dirty="0"/>
            <a:t>. </a:t>
          </a:r>
          <a:endParaRPr lang="en-US" sz="1800" dirty="0"/>
        </a:p>
      </dgm:t>
    </dgm:pt>
    <dgm:pt modelId="{3773A27A-D228-435A-A1A2-AF35C7DFB51C}" type="parTrans" cxnId="{9BB28C73-2805-4A5F-94E1-799C8B2504A2}">
      <dgm:prSet/>
      <dgm:spPr/>
      <dgm:t>
        <a:bodyPr/>
        <a:lstStyle/>
        <a:p>
          <a:endParaRPr lang="en-US"/>
        </a:p>
      </dgm:t>
    </dgm:pt>
    <dgm:pt modelId="{7A6D15E6-E19E-484B-A53B-8D3E89E8045A}" type="sibTrans" cxnId="{9BB28C73-2805-4A5F-94E1-799C8B2504A2}">
      <dgm:prSet/>
      <dgm:spPr/>
      <dgm:t>
        <a:bodyPr/>
        <a:lstStyle/>
        <a:p>
          <a:endParaRPr lang="en-US"/>
        </a:p>
      </dgm:t>
    </dgm:pt>
    <dgm:pt modelId="{F877331C-3CF3-453E-AC2E-238F4007A2CB}">
      <dgm:prSet custT="1"/>
      <dgm:spPr/>
      <dgm:t>
        <a:bodyPr/>
        <a:lstStyle/>
        <a:p>
          <a:pPr algn="just"/>
          <a:r>
            <a:rPr lang="es-MX" sz="2000" b="1" u="sng" dirty="0"/>
            <a:t>Visión y acción sistémica entre las universidades y demás órganos del Estado</a:t>
          </a:r>
          <a:r>
            <a:rPr lang="es-MX" sz="1800" b="1" dirty="0"/>
            <a:t>.</a:t>
          </a:r>
          <a:r>
            <a:rPr lang="es-MX" sz="1800" dirty="0"/>
            <a:t> </a:t>
          </a:r>
          <a:r>
            <a:rPr lang="es-CL" sz="1800" dirty="0"/>
            <a:t>La universidad es una institución que está al servicio de los intereses generales de la colectividad, y para ello es necesario desarrollar nuevas relaciones con los demás entes públicos. Presencia permanente y sistemática en el desarrollo de políticas públicas.</a:t>
          </a:r>
          <a:endParaRPr lang="en-US" sz="1800" dirty="0"/>
        </a:p>
      </dgm:t>
    </dgm:pt>
    <dgm:pt modelId="{05040B6C-CA14-4125-9162-ABA89EE0261C}" type="parTrans" cxnId="{E1CF5FBC-4717-4515-943A-EE4C1A0966EF}">
      <dgm:prSet/>
      <dgm:spPr/>
      <dgm:t>
        <a:bodyPr/>
        <a:lstStyle/>
        <a:p>
          <a:endParaRPr lang="en-US"/>
        </a:p>
      </dgm:t>
    </dgm:pt>
    <dgm:pt modelId="{17555832-4BB9-45DE-8532-AFE8487FFB14}" type="sibTrans" cxnId="{E1CF5FBC-4717-4515-943A-EE4C1A0966EF}">
      <dgm:prSet/>
      <dgm:spPr/>
      <dgm:t>
        <a:bodyPr/>
        <a:lstStyle/>
        <a:p>
          <a:endParaRPr lang="en-US"/>
        </a:p>
      </dgm:t>
    </dgm:pt>
    <dgm:pt modelId="{BFEE007C-739E-4EA8-8835-36682BE249EF}" type="pres">
      <dgm:prSet presAssocID="{41C890D6-D319-4967-AB7A-4E1E30C049B1}" presName="Name0" presStyleCnt="0">
        <dgm:presLayoutVars>
          <dgm:dir/>
          <dgm:animLvl val="lvl"/>
          <dgm:resizeHandles val="exact"/>
        </dgm:presLayoutVars>
      </dgm:prSet>
      <dgm:spPr/>
      <dgm:t>
        <a:bodyPr/>
        <a:lstStyle/>
        <a:p>
          <a:endParaRPr lang="es-ES"/>
        </a:p>
      </dgm:t>
    </dgm:pt>
    <dgm:pt modelId="{C6D0B65C-4FCF-4D2E-9B64-D86E09236449}" type="pres">
      <dgm:prSet presAssocID="{F877331C-3CF3-453E-AC2E-238F4007A2CB}" presName="boxAndChildren" presStyleCnt="0"/>
      <dgm:spPr/>
    </dgm:pt>
    <dgm:pt modelId="{2B7BCA1C-5295-41BB-9565-F1BA1C6E7A1E}" type="pres">
      <dgm:prSet presAssocID="{F877331C-3CF3-453E-AC2E-238F4007A2CB}" presName="parentTextBox" presStyleLbl="node1" presStyleIdx="0" presStyleCnt="3" custLinFactNeighborX="-514" custLinFactNeighborY="-3894"/>
      <dgm:spPr/>
      <dgm:t>
        <a:bodyPr/>
        <a:lstStyle/>
        <a:p>
          <a:endParaRPr lang="es-ES"/>
        </a:p>
      </dgm:t>
    </dgm:pt>
    <dgm:pt modelId="{F8A1BE80-7970-47DA-B1F3-F806DA0DD3C9}" type="pres">
      <dgm:prSet presAssocID="{7A6D15E6-E19E-484B-A53B-8D3E89E8045A}" presName="sp" presStyleCnt="0"/>
      <dgm:spPr/>
    </dgm:pt>
    <dgm:pt modelId="{A43C505C-7BB9-475B-BC91-7B5A2CE8ED92}" type="pres">
      <dgm:prSet presAssocID="{BBC684A7-BB18-475A-A63B-5EBBF79B8681}" presName="arrowAndChildren" presStyleCnt="0"/>
      <dgm:spPr/>
    </dgm:pt>
    <dgm:pt modelId="{10C51CE5-81B0-4338-AE62-67D3364551ED}" type="pres">
      <dgm:prSet presAssocID="{BBC684A7-BB18-475A-A63B-5EBBF79B8681}" presName="parentTextArrow" presStyleLbl="node1" presStyleIdx="1" presStyleCnt="3"/>
      <dgm:spPr/>
      <dgm:t>
        <a:bodyPr/>
        <a:lstStyle/>
        <a:p>
          <a:endParaRPr lang="es-ES"/>
        </a:p>
      </dgm:t>
    </dgm:pt>
    <dgm:pt modelId="{22A44738-A9D4-439C-9B18-A7F88CCC28A4}" type="pres">
      <dgm:prSet presAssocID="{FF7CC644-78DC-45CE-8EF7-549090B0B81B}" presName="sp" presStyleCnt="0"/>
      <dgm:spPr/>
    </dgm:pt>
    <dgm:pt modelId="{5F052ED7-B0D7-40E3-BDC1-6A2812912DD8}" type="pres">
      <dgm:prSet presAssocID="{39829E41-9EFD-4A57-89AE-905885CC2EB8}" presName="arrowAndChildren" presStyleCnt="0"/>
      <dgm:spPr/>
    </dgm:pt>
    <dgm:pt modelId="{D1E71942-E99A-401B-A024-1B3D3A3A2F3E}" type="pres">
      <dgm:prSet presAssocID="{39829E41-9EFD-4A57-89AE-905885CC2EB8}" presName="parentTextArrow" presStyleLbl="node1" presStyleIdx="2" presStyleCnt="3"/>
      <dgm:spPr/>
      <dgm:t>
        <a:bodyPr/>
        <a:lstStyle/>
        <a:p>
          <a:endParaRPr lang="es-ES"/>
        </a:p>
      </dgm:t>
    </dgm:pt>
  </dgm:ptLst>
  <dgm:cxnLst>
    <dgm:cxn modelId="{BC7C5AE7-8EF0-4059-A62B-1AA3F0982DB9}" type="presOf" srcId="{41C890D6-D319-4967-AB7A-4E1E30C049B1}" destId="{BFEE007C-739E-4EA8-8835-36682BE249EF}" srcOrd="0" destOrd="0" presId="urn:microsoft.com/office/officeart/2005/8/layout/process4"/>
    <dgm:cxn modelId="{D6498687-13C1-4120-8FB1-C75C464FCA7B}" srcId="{41C890D6-D319-4967-AB7A-4E1E30C049B1}" destId="{39829E41-9EFD-4A57-89AE-905885CC2EB8}" srcOrd="0" destOrd="0" parTransId="{A6418043-F334-49BB-8D23-CF3F9CDB0E80}" sibTransId="{FF7CC644-78DC-45CE-8EF7-549090B0B81B}"/>
    <dgm:cxn modelId="{20FF652E-7977-43E3-A1D3-D59653F59096}" type="presOf" srcId="{F877331C-3CF3-453E-AC2E-238F4007A2CB}" destId="{2B7BCA1C-5295-41BB-9565-F1BA1C6E7A1E}" srcOrd="0" destOrd="0" presId="urn:microsoft.com/office/officeart/2005/8/layout/process4"/>
    <dgm:cxn modelId="{9BB28C73-2805-4A5F-94E1-799C8B2504A2}" srcId="{41C890D6-D319-4967-AB7A-4E1E30C049B1}" destId="{BBC684A7-BB18-475A-A63B-5EBBF79B8681}" srcOrd="1" destOrd="0" parTransId="{3773A27A-D228-435A-A1A2-AF35C7DFB51C}" sibTransId="{7A6D15E6-E19E-484B-A53B-8D3E89E8045A}"/>
    <dgm:cxn modelId="{2DC9681D-0480-44C5-A1B0-76A872EB5B07}" type="presOf" srcId="{39829E41-9EFD-4A57-89AE-905885CC2EB8}" destId="{D1E71942-E99A-401B-A024-1B3D3A3A2F3E}" srcOrd="0" destOrd="0" presId="urn:microsoft.com/office/officeart/2005/8/layout/process4"/>
    <dgm:cxn modelId="{167F8D5D-91B3-4A17-B896-3FEEF2182AB1}" type="presOf" srcId="{BBC684A7-BB18-475A-A63B-5EBBF79B8681}" destId="{10C51CE5-81B0-4338-AE62-67D3364551ED}" srcOrd="0" destOrd="0" presId="urn:microsoft.com/office/officeart/2005/8/layout/process4"/>
    <dgm:cxn modelId="{E1CF5FBC-4717-4515-943A-EE4C1A0966EF}" srcId="{41C890D6-D319-4967-AB7A-4E1E30C049B1}" destId="{F877331C-3CF3-453E-AC2E-238F4007A2CB}" srcOrd="2" destOrd="0" parTransId="{05040B6C-CA14-4125-9162-ABA89EE0261C}" sibTransId="{17555832-4BB9-45DE-8532-AFE8487FFB14}"/>
    <dgm:cxn modelId="{54B7BCDD-1063-4710-BACF-53AA4DB61B3C}" type="presParOf" srcId="{BFEE007C-739E-4EA8-8835-36682BE249EF}" destId="{C6D0B65C-4FCF-4D2E-9B64-D86E09236449}" srcOrd="0" destOrd="0" presId="urn:microsoft.com/office/officeart/2005/8/layout/process4"/>
    <dgm:cxn modelId="{FF6BD95E-675F-40BD-85BC-E3E17B7594B9}" type="presParOf" srcId="{C6D0B65C-4FCF-4D2E-9B64-D86E09236449}" destId="{2B7BCA1C-5295-41BB-9565-F1BA1C6E7A1E}" srcOrd="0" destOrd="0" presId="urn:microsoft.com/office/officeart/2005/8/layout/process4"/>
    <dgm:cxn modelId="{D1C1A517-6E52-4970-A947-F0280CC0C971}" type="presParOf" srcId="{BFEE007C-739E-4EA8-8835-36682BE249EF}" destId="{F8A1BE80-7970-47DA-B1F3-F806DA0DD3C9}" srcOrd="1" destOrd="0" presId="urn:microsoft.com/office/officeart/2005/8/layout/process4"/>
    <dgm:cxn modelId="{6E9F19CB-55C4-4C30-99A2-F38689C8006E}" type="presParOf" srcId="{BFEE007C-739E-4EA8-8835-36682BE249EF}" destId="{A43C505C-7BB9-475B-BC91-7B5A2CE8ED92}" srcOrd="2" destOrd="0" presId="urn:microsoft.com/office/officeart/2005/8/layout/process4"/>
    <dgm:cxn modelId="{BB3E70D4-C238-48B9-9A02-77CB11C9AA63}" type="presParOf" srcId="{A43C505C-7BB9-475B-BC91-7B5A2CE8ED92}" destId="{10C51CE5-81B0-4338-AE62-67D3364551ED}" srcOrd="0" destOrd="0" presId="urn:microsoft.com/office/officeart/2005/8/layout/process4"/>
    <dgm:cxn modelId="{C58B382D-F160-4CF1-A4B6-5383E28F86B7}" type="presParOf" srcId="{BFEE007C-739E-4EA8-8835-36682BE249EF}" destId="{22A44738-A9D4-439C-9B18-A7F88CCC28A4}" srcOrd="3" destOrd="0" presId="urn:microsoft.com/office/officeart/2005/8/layout/process4"/>
    <dgm:cxn modelId="{80528385-EE5F-4299-9652-00000A417E78}" type="presParOf" srcId="{BFEE007C-739E-4EA8-8835-36682BE249EF}" destId="{5F052ED7-B0D7-40E3-BDC1-6A2812912DD8}" srcOrd="4" destOrd="0" presId="urn:microsoft.com/office/officeart/2005/8/layout/process4"/>
    <dgm:cxn modelId="{9E10C348-FE04-4F16-BEE7-4F5F259B93D2}" type="presParOf" srcId="{5F052ED7-B0D7-40E3-BDC1-6A2812912DD8}" destId="{D1E71942-E99A-401B-A024-1B3D3A3A2F3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673BD52-8D09-4E5E-AB69-BBA009655859}" type="doc">
      <dgm:prSet loTypeId="urn:microsoft.com/office/officeart/2005/8/layout/process1" loCatId="process" qsTypeId="urn:microsoft.com/office/officeart/2005/8/quickstyle/simple3" qsCatId="simple" csTypeId="urn:microsoft.com/office/officeart/2005/8/colors/colorful2" csCatId="colorful" phldr="1"/>
      <dgm:spPr/>
      <dgm:t>
        <a:bodyPr/>
        <a:lstStyle/>
        <a:p>
          <a:endParaRPr lang="en-US"/>
        </a:p>
      </dgm:t>
    </dgm:pt>
    <dgm:pt modelId="{6755188E-D545-4691-B828-0BB9578E6170}">
      <dgm:prSet custT="1"/>
      <dgm:spPr>
        <a:xfrm rot="10800000">
          <a:off x="0" y="0"/>
          <a:ext cx="10515600" cy="2106544"/>
        </a:xfrm>
      </dgm:spPr>
      <dgm:t>
        <a:bodyPr/>
        <a:lstStyle/>
        <a:p>
          <a:pPr algn="just">
            <a:buNone/>
          </a:pPr>
          <a:r>
            <a:rPr lang="es-MX" sz="2000" dirty="0">
              <a:latin typeface="+mj-lt"/>
              <a:ea typeface="+mn-ea"/>
              <a:cs typeface="+mn-cs"/>
            </a:rPr>
            <a:t>La ley de universidades estatales contiene un párrafo específico (Párrafo 2 del Título II), dedicado a las materias de calidad y acreditación institucional, en el cual se recoge la obligación de las universidades del Estado de </a:t>
          </a:r>
          <a:r>
            <a:rPr lang="es-MX" sz="2000" b="1" dirty="0">
              <a:latin typeface="+mj-lt"/>
              <a:ea typeface="+mn-ea"/>
              <a:cs typeface="+mn-cs"/>
            </a:rPr>
            <a:t>“orientar su quehacer institucional de conformidad a los criterios y estándares de calidad del sistema de educación superior”, </a:t>
          </a:r>
          <a:r>
            <a:rPr lang="es-MX" sz="2000" dirty="0">
              <a:latin typeface="+mj-lt"/>
              <a:ea typeface="+mn-ea"/>
              <a:cs typeface="+mn-cs"/>
            </a:rPr>
            <a:t>en función de sus características específicas, su misión y objetivos estratégicos.</a:t>
          </a:r>
          <a:endParaRPr lang="en-US" sz="2000" dirty="0">
            <a:latin typeface="+mj-lt"/>
            <a:ea typeface="+mn-ea"/>
            <a:cs typeface="+mn-cs"/>
          </a:endParaRPr>
        </a:p>
      </dgm:t>
    </dgm:pt>
    <dgm:pt modelId="{17AAC1F7-8DFE-49D3-80C8-53047B442136}" type="parTrans" cxnId="{1C572CB2-F6EE-4C29-BAB0-318FB9BFAE6C}">
      <dgm:prSet/>
      <dgm:spPr/>
      <dgm:t>
        <a:bodyPr/>
        <a:lstStyle/>
        <a:p>
          <a:endParaRPr lang="en-US"/>
        </a:p>
      </dgm:t>
    </dgm:pt>
    <dgm:pt modelId="{06E46A87-68E1-4053-8324-0848BFEDE690}" type="sibTrans" cxnId="{1C572CB2-F6EE-4C29-BAB0-318FB9BFAE6C}">
      <dgm:prSet/>
      <dgm:spPr/>
      <dgm:t>
        <a:bodyPr/>
        <a:lstStyle/>
        <a:p>
          <a:endParaRPr lang="en-US"/>
        </a:p>
      </dgm:t>
    </dgm:pt>
    <dgm:pt modelId="{64F076BF-2FF0-4DFC-84D6-6D9616BEA594}">
      <dgm:prSet custT="1"/>
      <dgm:spPr>
        <a:xfrm>
          <a:off x="0" y="2080177"/>
          <a:ext cx="10515600" cy="1856241"/>
        </a:xfrm>
      </dgm:spPr>
      <dgm:t>
        <a:bodyPr/>
        <a:lstStyle/>
        <a:p>
          <a:pPr marL="0" algn="ctr">
            <a:buNone/>
          </a:pPr>
          <a:r>
            <a:rPr lang="es-MX" sz="2000" b="1">
              <a:latin typeface="+mj-lt"/>
              <a:ea typeface="+mn-ea"/>
              <a:cs typeface="+mn-cs"/>
            </a:rPr>
            <a:t>Objetivo:</a:t>
          </a:r>
          <a:endParaRPr lang="en-US" sz="2000" b="1" dirty="0">
            <a:latin typeface="+mj-lt"/>
            <a:ea typeface="+mn-ea"/>
            <a:cs typeface="+mn-cs"/>
          </a:endParaRPr>
        </a:p>
      </dgm:t>
    </dgm:pt>
    <dgm:pt modelId="{CFFC2569-A9DA-4BC4-878B-CAD46225961C}" type="parTrans" cxnId="{CA2D0538-F567-4740-BF42-7FA42944A009}">
      <dgm:prSet/>
      <dgm:spPr/>
      <dgm:t>
        <a:bodyPr/>
        <a:lstStyle/>
        <a:p>
          <a:endParaRPr lang="en-US"/>
        </a:p>
      </dgm:t>
    </dgm:pt>
    <dgm:pt modelId="{673FDCA1-11B2-4AAE-AAAF-438110897667}" type="sibTrans" cxnId="{CA2D0538-F567-4740-BF42-7FA42944A009}">
      <dgm:prSet/>
      <dgm:spPr/>
      <dgm:t>
        <a:bodyPr/>
        <a:lstStyle/>
        <a:p>
          <a:endParaRPr lang="en-US"/>
        </a:p>
      </dgm:t>
    </dgm:pt>
    <dgm:pt modelId="{474DDA9D-69DA-44F7-A5E2-305ADC860D0D}">
      <dgm:prSet custT="1"/>
      <dgm:spPr>
        <a:xfrm>
          <a:off x="0" y="2742548"/>
          <a:ext cx="10515600" cy="1411894"/>
        </a:xfrm>
      </dgm:spPr>
      <dgm:t>
        <a:bodyPr/>
        <a:lstStyle/>
        <a:p>
          <a:pPr marL="0" indent="0" algn="just">
            <a:buFont typeface="Arial" panose="020B0604020202020204" pitchFamily="34" charset="0"/>
            <a:buChar char="•"/>
          </a:pPr>
          <a:r>
            <a:rPr lang="es-MX" sz="2000" dirty="0">
              <a:latin typeface="+mj-lt"/>
              <a:ea typeface="+mn-ea"/>
              <a:cs typeface="+mn-cs"/>
            </a:rPr>
            <a:t> Universidades del Estado deben plantearse una meta ambiciosa, que las encamine a convertirse en el principal referente de excelencia a nivel nacional. </a:t>
          </a:r>
          <a:endParaRPr lang="en-US" sz="1600" dirty="0">
            <a:latin typeface="+mj-lt"/>
            <a:ea typeface="+mn-ea"/>
            <a:cs typeface="+mn-cs"/>
          </a:endParaRPr>
        </a:p>
      </dgm:t>
    </dgm:pt>
    <dgm:pt modelId="{A2FAEB42-E18B-40C0-90C7-178281E690E9}" type="parTrans" cxnId="{DD7AFE90-09BD-4D0A-8982-829628CC1D00}">
      <dgm:prSet/>
      <dgm:spPr/>
      <dgm:t>
        <a:bodyPr/>
        <a:lstStyle/>
        <a:p>
          <a:endParaRPr lang="en-US"/>
        </a:p>
      </dgm:t>
    </dgm:pt>
    <dgm:pt modelId="{63538F3D-8694-4C7B-9E99-B139073494CC}" type="sibTrans" cxnId="{DD7AFE90-09BD-4D0A-8982-829628CC1D00}">
      <dgm:prSet/>
      <dgm:spPr/>
      <dgm:t>
        <a:bodyPr/>
        <a:lstStyle/>
        <a:p>
          <a:endParaRPr lang="en-US"/>
        </a:p>
      </dgm:t>
    </dgm:pt>
    <dgm:pt modelId="{6E7AE6CF-CDA7-4FD1-9437-EBA7A8372D1D}">
      <dgm:prSet custT="1"/>
      <dgm:spPr>
        <a:xfrm>
          <a:off x="0" y="2742548"/>
          <a:ext cx="10515600" cy="1411894"/>
        </a:xfrm>
      </dgm:spPr>
      <dgm:t>
        <a:bodyPr/>
        <a:lstStyle/>
        <a:p>
          <a:pPr marL="0" indent="0" algn="just">
            <a:buFont typeface="Arial" panose="020B0604020202020204" pitchFamily="34" charset="0"/>
            <a:buChar char="•"/>
          </a:pPr>
          <a:r>
            <a:rPr lang="es-MX" sz="2000" dirty="0">
              <a:latin typeface="+mj-lt"/>
              <a:ea typeface="+mn-ea"/>
              <a:cs typeface="+mn-cs"/>
            </a:rPr>
            <a:t> Establecer metas, etapas y plazos que permitan a todas las universidades alcanzar progresivamente niveles de calidad de excelencia.</a:t>
          </a:r>
          <a:endParaRPr lang="en-US" sz="1600" dirty="0">
            <a:latin typeface="+mj-lt"/>
            <a:ea typeface="+mn-ea"/>
            <a:cs typeface="+mn-cs"/>
          </a:endParaRPr>
        </a:p>
      </dgm:t>
    </dgm:pt>
    <dgm:pt modelId="{FC9F02A1-E5A6-4FC4-B61A-C0957F95E970}" type="parTrans" cxnId="{E336FA85-AD44-4B04-B882-3E6754CF7757}">
      <dgm:prSet/>
      <dgm:spPr/>
    </dgm:pt>
    <dgm:pt modelId="{C684D523-9C82-4184-9F38-FF334C5EF6D0}" type="sibTrans" cxnId="{E336FA85-AD44-4B04-B882-3E6754CF7757}">
      <dgm:prSet/>
      <dgm:spPr/>
    </dgm:pt>
    <dgm:pt modelId="{3AD7DFDB-7831-4663-8ABA-03E4A95CA7E0}">
      <dgm:prSet custT="1"/>
      <dgm:spPr>
        <a:xfrm>
          <a:off x="0" y="2742548"/>
          <a:ext cx="10515600" cy="1411894"/>
        </a:xfrm>
      </dgm:spPr>
      <dgm:t>
        <a:bodyPr/>
        <a:lstStyle/>
        <a:p>
          <a:pPr marL="0" indent="0" algn="just">
            <a:buFont typeface="Arial" panose="020B0604020202020204" pitchFamily="34" charset="0"/>
            <a:buChar char="•"/>
          </a:pPr>
          <a:r>
            <a:rPr lang="es-MX" sz="2000" dirty="0">
              <a:latin typeface="+mj-lt"/>
              <a:ea typeface="+mn-ea"/>
              <a:cs typeface="+mn-cs"/>
            </a:rPr>
            <a:t> Resultados de acreditación al menos en el nivel avanzado, y consideren la totalidad de las áreas posibles de acreditar.</a:t>
          </a:r>
          <a:endParaRPr lang="en-US" sz="1600" dirty="0">
            <a:latin typeface="+mj-lt"/>
            <a:ea typeface="+mn-ea"/>
            <a:cs typeface="+mn-cs"/>
          </a:endParaRPr>
        </a:p>
      </dgm:t>
    </dgm:pt>
    <dgm:pt modelId="{8C5F7E2B-6175-4C49-884C-2E70CF1A219B}" type="parTrans" cxnId="{A6DDAED9-85AD-4206-AD90-072738622825}">
      <dgm:prSet/>
      <dgm:spPr/>
    </dgm:pt>
    <dgm:pt modelId="{0AD99D38-21AB-45B5-BED6-4407789D8FCB}" type="sibTrans" cxnId="{A6DDAED9-85AD-4206-AD90-072738622825}">
      <dgm:prSet/>
      <dgm:spPr/>
    </dgm:pt>
    <dgm:pt modelId="{A596D8B1-0977-4915-A206-CE3C000EBC92}" type="pres">
      <dgm:prSet presAssocID="{A673BD52-8D09-4E5E-AB69-BBA009655859}" presName="Name0" presStyleCnt="0">
        <dgm:presLayoutVars>
          <dgm:dir/>
          <dgm:resizeHandles val="exact"/>
        </dgm:presLayoutVars>
      </dgm:prSet>
      <dgm:spPr/>
      <dgm:t>
        <a:bodyPr/>
        <a:lstStyle/>
        <a:p>
          <a:endParaRPr lang="es-ES"/>
        </a:p>
      </dgm:t>
    </dgm:pt>
    <dgm:pt modelId="{17880B80-F184-4AB4-B350-3452D00CD5BC}" type="pres">
      <dgm:prSet presAssocID="{6755188E-D545-4691-B828-0BB9578E6170}" presName="node" presStyleLbl="node1" presStyleIdx="0" presStyleCnt="2" custScaleX="115830" custScaleY="147741">
        <dgm:presLayoutVars>
          <dgm:bulletEnabled val="1"/>
        </dgm:presLayoutVars>
      </dgm:prSet>
      <dgm:spPr/>
      <dgm:t>
        <a:bodyPr/>
        <a:lstStyle/>
        <a:p>
          <a:endParaRPr lang="es-ES"/>
        </a:p>
      </dgm:t>
    </dgm:pt>
    <dgm:pt modelId="{11E214F9-7363-487F-A5D1-735F0BE3BD22}" type="pres">
      <dgm:prSet presAssocID="{06E46A87-68E1-4053-8324-0848BFEDE690}" presName="sibTrans" presStyleLbl="sibTrans2D1" presStyleIdx="0" presStyleCnt="1"/>
      <dgm:spPr/>
      <dgm:t>
        <a:bodyPr/>
        <a:lstStyle/>
        <a:p>
          <a:endParaRPr lang="es-ES"/>
        </a:p>
      </dgm:t>
    </dgm:pt>
    <dgm:pt modelId="{5F9B83FC-49E6-4D43-AC2A-41CC8B063BC8}" type="pres">
      <dgm:prSet presAssocID="{06E46A87-68E1-4053-8324-0848BFEDE690}" presName="connectorText" presStyleLbl="sibTrans2D1" presStyleIdx="0" presStyleCnt="1"/>
      <dgm:spPr/>
      <dgm:t>
        <a:bodyPr/>
        <a:lstStyle/>
        <a:p>
          <a:endParaRPr lang="es-ES"/>
        </a:p>
      </dgm:t>
    </dgm:pt>
    <dgm:pt modelId="{F399E5E6-4C4E-4555-9AAB-74814DF241EF}" type="pres">
      <dgm:prSet presAssocID="{64F076BF-2FF0-4DFC-84D6-6D9616BEA594}" presName="node" presStyleLbl="node1" presStyleIdx="1" presStyleCnt="2" custScaleX="119545" custScaleY="147741" custLinFactNeighborX="667" custLinFactNeighborY="4209">
        <dgm:presLayoutVars>
          <dgm:bulletEnabled val="1"/>
        </dgm:presLayoutVars>
      </dgm:prSet>
      <dgm:spPr/>
      <dgm:t>
        <a:bodyPr/>
        <a:lstStyle/>
        <a:p>
          <a:endParaRPr lang="es-ES"/>
        </a:p>
      </dgm:t>
    </dgm:pt>
  </dgm:ptLst>
  <dgm:cxnLst>
    <dgm:cxn modelId="{36087F8C-A824-4D1B-9AD9-D90C8D7FE348}" type="presOf" srcId="{6755188E-D545-4691-B828-0BB9578E6170}" destId="{17880B80-F184-4AB4-B350-3452D00CD5BC}" srcOrd="0" destOrd="0" presId="urn:microsoft.com/office/officeart/2005/8/layout/process1"/>
    <dgm:cxn modelId="{CA2D0538-F567-4740-BF42-7FA42944A009}" srcId="{A673BD52-8D09-4E5E-AB69-BBA009655859}" destId="{64F076BF-2FF0-4DFC-84D6-6D9616BEA594}" srcOrd="1" destOrd="0" parTransId="{CFFC2569-A9DA-4BC4-878B-CAD46225961C}" sibTransId="{673FDCA1-11B2-4AAE-AAAF-438110897667}"/>
    <dgm:cxn modelId="{F4254143-AE29-40A0-99B8-EAE6AB5EF3DE}" type="presOf" srcId="{474DDA9D-69DA-44F7-A5E2-305ADC860D0D}" destId="{F399E5E6-4C4E-4555-9AAB-74814DF241EF}" srcOrd="0" destOrd="1" presId="urn:microsoft.com/office/officeart/2005/8/layout/process1"/>
    <dgm:cxn modelId="{6BDEE4F5-098F-4424-809B-4FA9A92330F4}" type="presOf" srcId="{06E46A87-68E1-4053-8324-0848BFEDE690}" destId="{11E214F9-7363-487F-A5D1-735F0BE3BD22}" srcOrd="0" destOrd="0" presId="urn:microsoft.com/office/officeart/2005/8/layout/process1"/>
    <dgm:cxn modelId="{CAFCBE12-5481-45D8-886C-1A4515397D3E}" type="presOf" srcId="{64F076BF-2FF0-4DFC-84D6-6D9616BEA594}" destId="{F399E5E6-4C4E-4555-9AAB-74814DF241EF}" srcOrd="0" destOrd="0" presId="urn:microsoft.com/office/officeart/2005/8/layout/process1"/>
    <dgm:cxn modelId="{41570378-81F1-4C74-AF15-1FCDE219B15B}" type="presOf" srcId="{06E46A87-68E1-4053-8324-0848BFEDE690}" destId="{5F9B83FC-49E6-4D43-AC2A-41CC8B063BC8}" srcOrd="1" destOrd="0" presId="urn:microsoft.com/office/officeart/2005/8/layout/process1"/>
    <dgm:cxn modelId="{2E4F7F0F-CE2E-4651-8DF4-4D8B3885DF32}" type="presOf" srcId="{3AD7DFDB-7831-4663-8ABA-03E4A95CA7E0}" destId="{F399E5E6-4C4E-4555-9AAB-74814DF241EF}" srcOrd="0" destOrd="3" presId="urn:microsoft.com/office/officeart/2005/8/layout/process1"/>
    <dgm:cxn modelId="{A6DDAED9-85AD-4206-AD90-072738622825}" srcId="{474DDA9D-69DA-44F7-A5E2-305ADC860D0D}" destId="{3AD7DFDB-7831-4663-8ABA-03E4A95CA7E0}" srcOrd="1" destOrd="0" parTransId="{8C5F7E2B-6175-4C49-884C-2E70CF1A219B}" sibTransId="{0AD99D38-21AB-45B5-BED6-4407789D8FCB}"/>
    <dgm:cxn modelId="{E336FA85-AD44-4B04-B882-3E6754CF7757}" srcId="{474DDA9D-69DA-44F7-A5E2-305ADC860D0D}" destId="{6E7AE6CF-CDA7-4FD1-9437-EBA7A8372D1D}" srcOrd="0" destOrd="0" parTransId="{FC9F02A1-E5A6-4FC4-B61A-C0957F95E970}" sibTransId="{C684D523-9C82-4184-9F38-FF334C5EF6D0}"/>
    <dgm:cxn modelId="{96F67BF3-EEF2-4AFF-8B5A-FFC09A76AC5A}" type="presOf" srcId="{A673BD52-8D09-4E5E-AB69-BBA009655859}" destId="{A596D8B1-0977-4915-A206-CE3C000EBC92}" srcOrd="0" destOrd="0" presId="urn:microsoft.com/office/officeart/2005/8/layout/process1"/>
    <dgm:cxn modelId="{DD7AFE90-09BD-4D0A-8982-829628CC1D00}" srcId="{64F076BF-2FF0-4DFC-84D6-6D9616BEA594}" destId="{474DDA9D-69DA-44F7-A5E2-305ADC860D0D}" srcOrd="0" destOrd="0" parTransId="{A2FAEB42-E18B-40C0-90C7-178281E690E9}" sibTransId="{63538F3D-8694-4C7B-9E99-B139073494CC}"/>
    <dgm:cxn modelId="{D9601D61-B19C-45CF-9F78-99ACC8888418}" type="presOf" srcId="{6E7AE6CF-CDA7-4FD1-9437-EBA7A8372D1D}" destId="{F399E5E6-4C4E-4555-9AAB-74814DF241EF}" srcOrd="0" destOrd="2" presId="urn:microsoft.com/office/officeart/2005/8/layout/process1"/>
    <dgm:cxn modelId="{1C572CB2-F6EE-4C29-BAB0-318FB9BFAE6C}" srcId="{A673BD52-8D09-4E5E-AB69-BBA009655859}" destId="{6755188E-D545-4691-B828-0BB9578E6170}" srcOrd="0" destOrd="0" parTransId="{17AAC1F7-8DFE-49D3-80C8-53047B442136}" sibTransId="{06E46A87-68E1-4053-8324-0848BFEDE690}"/>
    <dgm:cxn modelId="{724DF21B-018D-409A-B10E-3097883114D2}" type="presParOf" srcId="{A596D8B1-0977-4915-A206-CE3C000EBC92}" destId="{17880B80-F184-4AB4-B350-3452D00CD5BC}" srcOrd="0" destOrd="0" presId="urn:microsoft.com/office/officeart/2005/8/layout/process1"/>
    <dgm:cxn modelId="{0714BB3F-D31C-4305-8F34-D67B34B958DE}" type="presParOf" srcId="{A596D8B1-0977-4915-A206-CE3C000EBC92}" destId="{11E214F9-7363-487F-A5D1-735F0BE3BD22}" srcOrd="1" destOrd="0" presId="urn:microsoft.com/office/officeart/2005/8/layout/process1"/>
    <dgm:cxn modelId="{F7473196-CB63-472A-8C8C-4FE0E15A1E00}" type="presParOf" srcId="{11E214F9-7363-487F-A5D1-735F0BE3BD22}" destId="{5F9B83FC-49E6-4D43-AC2A-41CC8B063BC8}" srcOrd="0" destOrd="0" presId="urn:microsoft.com/office/officeart/2005/8/layout/process1"/>
    <dgm:cxn modelId="{AF41829F-48D9-4175-872A-DEA5F21C23BC}" type="presParOf" srcId="{A596D8B1-0977-4915-A206-CE3C000EBC92}" destId="{F399E5E6-4C4E-4555-9AAB-74814DF241EF}"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FB23C2A-B41F-455A-AFB9-A40E7D60FB55}" type="doc">
      <dgm:prSet loTypeId="urn:microsoft.com/office/officeart/2008/layout/LinedList" loCatId="list" qsTypeId="urn:microsoft.com/office/officeart/2005/8/quickstyle/simple2" qsCatId="simple" csTypeId="urn:microsoft.com/office/officeart/2005/8/colors/accent1_1" csCatId="accent1" phldr="1"/>
      <dgm:spPr/>
      <dgm:t>
        <a:bodyPr/>
        <a:lstStyle/>
        <a:p>
          <a:endParaRPr lang="en-US"/>
        </a:p>
      </dgm:t>
    </dgm:pt>
    <dgm:pt modelId="{E19D8B4B-0ACB-412A-AE80-3021CB1CC141}">
      <dgm:prSet/>
      <dgm:spPr/>
      <dgm:t>
        <a:bodyPr/>
        <a:lstStyle/>
        <a:p>
          <a:pPr algn="just"/>
          <a:r>
            <a:rPr lang="es-MX" dirty="0"/>
            <a:t>Universidades del Estado deben orientar su quehacer institucional de conformidad a la misión, principios y normas </a:t>
          </a:r>
          <a:r>
            <a:rPr lang="es-MX" b="1" dirty="0"/>
            <a:t>establecidas en la ley </a:t>
          </a:r>
          <a:r>
            <a:rPr lang="es-MX" dirty="0"/>
            <a:t>y sus estatutos.</a:t>
          </a:r>
          <a:endParaRPr lang="en-US" dirty="0"/>
        </a:p>
      </dgm:t>
    </dgm:pt>
    <dgm:pt modelId="{0FCFA463-8C10-46E1-9B0F-B28EABB960A9}" type="parTrans" cxnId="{23636EA5-FF55-401D-89E1-CB60D0EE3380}">
      <dgm:prSet/>
      <dgm:spPr/>
      <dgm:t>
        <a:bodyPr/>
        <a:lstStyle/>
        <a:p>
          <a:pPr algn="just"/>
          <a:endParaRPr lang="en-US"/>
        </a:p>
      </dgm:t>
    </dgm:pt>
    <dgm:pt modelId="{C5A3FB88-CF4D-4C42-BCEA-5755FBEDA634}" type="sibTrans" cxnId="{23636EA5-FF55-401D-89E1-CB60D0EE3380}">
      <dgm:prSet/>
      <dgm:spPr/>
      <dgm:t>
        <a:bodyPr/>
        <a:lstStyle/>
        <a:p>
          <a:pPr algn="just"/>
          <a:endParaRPr lang="en-US"/>
        </a:p>
      </dgm:t>
    </dgm:pt>
    <dgm:pt modelId="{EC5B3A08-8DBD-47C0-A597-CCE49567E3A5}">
      <dgm:prSet/>
      <dgm:spPr/>
      <dgm:t>
        <a:bodyPr/>
        <a:lstStyle/>
        <a:p>
          <a:pPr algn="just"/>
          <a:r>
            <a:rPr lang="es-MX" dirty="0"/>
            <a:t>Dado lo anterior, todas las definiciones y conceptos generales establecidos en la ley, se entienden incorporados en los Proyectos Institucionales de cada una de las Universidades del Estado, aún cuando estos no sean modificados para ajustarlos a esta normativa. </a:t>
          </a:r>
          <a:endParaRPr lang="en-US" dirty="0"/>
        </a:p>
      </dgm:t>
    </dgm:pt>
    <dgm:pt modelId="{BE65A589-6EB2-4104-A185-498767F2F11E}" type="parTrans" cxnId="{6F042DC6-57C6-4951-ABC2-8FB1E7478A9B}">
      <dgm:prSet/>
      <dgm:spPr/>
      <dgm:t>
        <a:bodyPr/>
        <a:lstStyle/>
        <a:p>
          <a:pPr algn="just"/>
          <a:endParaRPr lang="en-US"/>
        </a:p>
      </dgm:t>
    </dgm:pt>
    <dgm:pt modelId="{9080BC98-3BF0-4CE0-A8BD-96F47FE69A9B}" type="sibTrans" cxnId="{6F042DC6-57C6-4951-ABC2-8FB1E7478A9B}">
      <dgm:prSet/>
      <dgm:spPr/>
      <dgm:t>
        <a:bodyPr/>
        <a:lstStyle/>
        <a:p>
          <a:pPr algn="just"/>
          <a:endParaRPr lang="en-US"/>
        </a:p>
      </dgm:t>
    </dgm:pt>
    <dgm:pt modelId="{6F7EBF6D-216A-429A-97C6-F9BFE1AC0815}">
      <dgm:prSet/>
      <dgm:spPr/>
      <dgm:t>
        <a:bodyPr/>
        <a:lstStyle/>
        <a:p>
          <a:pPr algn="just"/>
          <a:r>
            <a:rPr lang="es-MX" dirty="0"/>
            <a:t>En consecuencia, para efectos de acreditación, se transforman en obligatorios los aspectos relacionados con la misión, los principios y el perfil de egreso establecidos en la ley, y las Universidades </a:t>
          </a:r>
          <a:r>
            <a:rPr lang="es-MX" b="1" dirty="0"/>
            <a:t>deberán ser capaces de demostrar con indicadores u otras evidencias</a:t>
          </a:r>
          <a:r>
            <a:rPr lang="es-MX" dirty="0"/>
            <a:t>, que les están dando cumplimiento. </a:t>
          </a:r>
          <a:endParaRPr lang="en-US" dirty="0"/>
        </a:p>
      </dgm:t>
    </dgm:pt>
    <dgm:pt modelId="{9113A73E-1786-40A1-B479-6A80FAFAB960}" type="parTrans" cxnId="{57E4E18F-B01F-4DA6-9D40-37C7B6BB1C3F}">
      <dgm:prSet/>
      <dgm:spPr/>
      <dgm:t>
        <a:bodyPr/>
        <a:lstStyle/>
        <a:p>
          <a:endParaRPr lang="es-CL"/>
        </a:p>
      </dgm:t>
    </dgm:pt>
    <dgm:pt modelId="{101B7C47-7F51-4A4D-B40B-E9ABF724C0F5}" type="sibTrans" cxnId="{57E4E18F-B01F-4DA6-9D40-37C7B6BB1C3F}">
      <dgm:prSet/>
      <dgm:spPr/>
      <dgm:t>
        <a:bodyPr/>
        <a:lstStyle/>
        <a:p>
          <a:endParaRPr lang="es-CL"/>
        </a:p>
      </dgm:t>
    </dgm:pt>
    <dgm:pt modelId="{B0CD7475-9029-4C8C-BF83-13593FDF9FBC}" type="pres">
      <dgm:prSet presAssocID="{0FB23C2A-B41F-455A-AFB9-A40E7D60FB55}" presName="vert0" presStyleCnt="0">
        <dgm:presLayoutVars>
          <dgm:dir/>
          <dgm:animOne val="branch"/>
          <dgm:animLvl val="lvl"/>
        </dgm:presLayoutVars>
      </dgm:prSet>
      <dgm:spPr/>
      <dgm:t>
        <a:bodyPr/>
        <a:lstStyle/>
        <a:p>
          <a:endParaRPr lang="es-ES"/>
        </a:p>
      </dgm:t>
    </dgm:pt>
    <dgm:pt modelId="{F8B7EC2A-FACD-4AA0-9C99-67E9B7FFDC41}" type="pres">
      <dgm:prSet presAssocID="{E19D8B4B-0ACB-412A-AE80-3021CB1CC141}" presName="thickLine" presStyleLbl="alignNode1" presStyleIdx="0" presStyleCnt="3"/>
      <dgm:spPr/>
    </dgm:pt>
    <dgm:pt modelId="{FDC07F85-1407-423C-A85B-2F1FA3DDE1AC}" type="pres">
      <dgm:prSet presAssocID="{E19D8B4B-0ACB-412A-AE80-3021CB1CC141}" presName="horz1" presStyleCnt="0"/>
      <dgm:spPr/>
    </dgm:pt>
    <dgm:pt modelId="{D0547164-5C3C-4005-9DD4-6DA320A60466}" type="pres">
      <dgm:prSet presAssocID="{E19D8B4B-0ACB-412A-AE80-3021CB1CC141}" presName="tx1" presStyleLbl="revTx" presStyleIdx="0" presStyleCnt="3"/>
      <dgm:spPr/>
      <dgm:t>
        <a:bodyPr/>
        <a:lstStyle/>
        <a:p>
          <a:endParaRPr lang="es-ES"/>
        </a:p>
      </dgm:t>
    </dgm:pt>
    <dgm:pt modelId="{586B9690-47FB-4AC1-926F-9BFDBA9876B4}" type="pres">
      <dgm:prSet presAssocID="{E19D8B4B-0ACB-412A-AE80-3021CB1CC141}" presName="vert1" presStyleCnt="0"/>
      <dgm:spPr/>
    </dgm:pt>
    <dgm:pt modelId="{0FEFD1CB-7862-4A9B-80A9-BE51564E64ED}" type="pres">
      <dgm:prSet presAssocID="{EC5B3A08-8DBD-47C0-A597-CCE49567E3A5}" presName="thickLine" presStyleLbl="alignNode1" presStyleIdx="1" presStyleCnt="3"/>
      <dgm:spPr/>
    </dgm:pt>
    <dgm:pt modelId="{EA7DB486-B23F-4332-B8FA-D64B3695CECE}" type="pres">
      <dgm:prSet presAssocID="{EC5B3A08-8DBD-47C0-A597-CCE49567E3A5}" presName="horz1" presStyleCnt="0"/>
      <dgm:spPr/>
    </dgm:pt>
    <dgm:pt modelId="{B3FDDD9E-DE41-42CC-9210-6EF56B3EA646}" type="pres">
      <dgm:prSet presAssocID="{EC5B3A08-8DBD-47C0-A597-CCE49567E3A5}" presName="tx1" presStyleLbl="revTx" presStyleIdx="1" presStyleCnt="3"/>
      <dgm:spPr/>
      <dgm:t>
        <a:bodyPr/>
        <a:lstStyle/>
        <a:p>
          <a:endParaRPr lang="es-ES"/>
        </a:p>
      </dgm:t>
    </dgm:pt>
    <dgm:pt modelId="{FC121A14-FC6F-4B3D-BDF8-021DED303130}" type="pres">
      <dgm:prSet presAssocID="{EC5B3A08-8DBD-47C0-A597-CCE49567E3A5}" presName="vert1" presStyleCnt="0"/>
      <dgm:spPr/>
    </dgm:pt>
    <dgm:pt modelId="{2E8841C7-3D2B-4093-868E-EC1451A543B0}" type="pres">
      <dgm:prSet presAssocID="{6F7EBF6D-216A-429A-97C6-F9BFE1AC0815}" presName="thickLine" presStyleLbl="alignNode1" presStyleIdx="2" presStyleCnt="3"/>
      <dgm:spPr/>
    </dgm:pt>
    <dgm:pt modelId="{5F4407AE-B6D6-4629-A51B-D91F935DD772}" type="pres">
      <dgm:prSet presAssocID="{6F7EBF6D-216A-429A-97C6-F9BFE1AC0815}" presName="horz1" presStyleCnt="0"/>
      <dgm:spPr/>
    </dgm:pt>
    <dgm:pt modelId="{7731FC08-1F5F-49B4-B382-C2A754F3F388}" type="pres">
      <dgm:prSet presAssocID="{6F7EBF6D-216A-429A-97C6-F9BFE1AC0815}" presName="tx1" presStyleLbl="revTx" presStyleIdx="2" presStyleCnt="3"/>
      <dgm:spPr/>
      <dgm:t>
        <a:bodyPr/>
        <a:lstStyle/>
        <a:p>
          <a:endParaRPr lang="es-ES"/>
        </a:p>
      </dgm:t>
    </dgm:pt>
    <dgm:pt modelId="{1A98272E-E738-4B4C-A0F5-7097FB98E01E}" type="pres">
      <dgm:prSet presAssocID="{6F7EBF6D-216A-429A-97C6-F9BFE1AC0815}" presName="vert1" presStyleCnt="0"/>
      <dgm:spPr/>
    </dgm:pt>
  </dgm:ptLst>
  <dgm:cxnLst>
    <dgm:cxn modelId="{015C727E-336B-4F5C-9937-449E3F70E008}" type="presOf" srcId="{0FB23C2A-B41F-455A-AFB9-A40E7D60FB55}" destId="{B0CD7475-9029-4C8C-BF83-13593FDF9FBC}" srcOrd="0" destOrd="0" presId="urn:microsoft.com/office/officeart/2008/layout/LinedList"/>
    <dgm:cxn modelId="{6A21C7AA-6C02-4567-99AC-630811F8834C}" type="presOf" srcId="{6F7EBF6D-216A-429A-97C6-F9BFE1AC0815}" destId="{7731FC08-1F5F-49B4-B382-C2A754F3F388}" srcOrd="0" destOrd="0" presId="urn:microsoft.com/office/officeart/2008/layout/LinedList"/>
    <dgm:cxn modelId="{0F270E52-F78B-4140-A5CD-AB3ED1308A9F}" type="presOf" srcId="{EC5B3A08-8DBD-47C0-A597-CCE49567E3A5}" destId="{B3FDDD9E-DE41-42CC-9210-6EF56B3EA646}" srcOrd="0" destOrd="0" presId="urn:microsoft.com/office/officeart/2008/layout/LinedList"/>
    <dgm:cxn modelId="{6F042DC6-57C6-4951-ABC2-8FB1E7478A9B}" srcId="{0FB23C2A-B41F-455A-AFB9-A40E7D60FB55}" destId="{EC5B3A08-8DBD-47C0-A597-CCE49567E3A5}" srcOrd="1" destOrd="0" parTransId="{BE65A589-6EB2-4104-A185-498767F2F11E}" sibTransId="{9080BC98-3BF0-4CE0-A8BD-96F47FE69A9B}"/>
    <dgm:cxn modelId="{23636EA5-FF55-401D-89E1-CB60D0EE3380}" srcId="{0FB23C2A-B41F-455A-AFB9-A40E7D60FB55}" destId="{E19D8B4B-0ACB-412A-AE80-3021CB1CC141}" srcOrd="0" destOrd="0" parTransId="{0FCFA463-8C10-46E1-9B0F-B28EABB960A9}" sibTransId="{C5A3FB88-CF4D-4C42-BCEA-5755FBEDA634}"/>
    <dgm:cxn modelId="{57E4E18F-B01F-4DA6-9D40-37C7B6BB1C3F}" srcId="{0FB23C2A-B41F-455A-AFB9-A40E7D60FB55}" destId="{6F7EBF6D-216A-429A-97C6-F9BFE1AC0815}" srcOrd="2" destOrd="0" parTransId="{9113A73E-1786-40A1-B479-6A80FAFAB960}" sibTransId="{101B7C47-7F51-4A4D-B40B-E9ABF724C0F5}"/>
    <dgm:cxn modelId="{6880A2FC-3EB2-4F8D-96BC-388E6BC11831}" type="presOf" srcId="{E19D8B4B-0ACB-412A-AE80-3021CB1CC141}" destId="{D0547164-5C3C-4005-9DD4-6DA320A60466}" srcOrd="0" destOrd="0" presId="urn:microsoft.com/office/officeart/2008/layout/LinedList"/>
    <dgm:cxn modelId="{F405B6A3-4F54-45F1-B913-98920BD0D9D5}" type="presParOf" srcId="{B0CD7475-9029-4C8C-BF83-13593FDF9FBC}" destId="{F8B7EC2A-FACD-4AA0-9C99-67E9B7FFDC41}" srcOrd="0" destOrd="0" presId="urn:microsoft.com/office/officeart/2008/layout/LinedList"/>
    <dgm:cxn modelId="{A0BC318C-6102-4774-A305-BA7E8773EE49}" type="presParOf" srcId="{B0CD7475-9029-4C8C-BF83-13593FDF9FBC}" destId="{FDC07F85-1407-423C-A85B-2F1FA3DDE1AC}" srcOrd="1" destOrd="0" presId="urn:microsoft.com/office/officeart/2008/layout/LinedList"/>
    <dgm:cxn modelId="{49144B78-BCFD-4C86-992C-2E8707C7C963}" type="presParOf" srcId="{FDC07F85-1407-423C-A85B-2F1FA3DDE1AC}" destId="{D0547164-5C3C-4005-9DD4-6DA320A60466}" srcOrd="0" destOrd="0" presId="urn:microsoft.com/office/officeart/2008/layout/LinedList"/>
    <dgm:cxn modelId="{30E924D0-5E10-4986-A21F-7E1B5845A573}" type="presParOf" srcId="{FDC07F85-1407-423C-A85B-2F1FA3DDE1AC}" destId="{586B9690-47FB-4AC1-926F-9BFDBA9876B4}" srcOrd="1" destOrd="0" presId="urn:microsoft.com/office/officeart/2008/layout/LinedList"/>
    <dgm:cxn modelId="{956FFFD7-DDEF-4500-BAC6-B1E61080154A}" type="presParOf" srcId="{B0CD7475-9029-4C8C-BF83-13593FDF9FBC}" destId="{0FEFD1CB-7862-4A9B-80A9-BE51564E64ED}" srcOrd="2" destOrd="0" presId="urn:microsoft.com/office/officeart/2008/layout/LinedList"/>
    <dgm:cxn modelId="{02952135-6E6B-455F-A16A-E03532DA8134}" type="presParOf" srcId="{B0CD7475-9029-4C8C-BF83-13593FDF9FBC}" destId="{EA7DB486-B23F-4332-B8FA-D64B3695CECE}" srcOrd="3" destOrd="0" presId="urn:microsoft.com/office/officeart/2008/layout/LinedList"/>
    <dgm:cxn modelId="{06397593-FC5E-49E2-B628-D5A42558FFB2}" type="presParOf" srcId="{EA7DB486-B23F-4332-B8FA-D64B3695CECE}" destId="{B3FDDD9E-DE41-42CC-9210-6EF56B3EA646}" srcOrd="0" destOrd="0" presId="urn:microsoft.com/office/officeart/2008/layout/LinedList"/>
    <dgm:cxn modelId="{36129FF6-3398-43CD-9F10-25583C544276}" type="presParOf" srcId="{EA7DB486-B23F-4332-B8FA-D64B3695CECE}" destId="{FC121A14-FC6F-4B3D-BDF8-021DED303130}" srcOrd="1" destOrd="0" presId="urn:microsoft.com/office/officeart/2008/layout/LinedList"/>
    <dgm:cxn modelId="{240AD93E-6321-4C66-8DDC-B7560375E18C}" type="presParOf" srcId="{B0CD7475-9029-4C8C-BF83-13593FDF9FBC}" destId="{2E8841C7-3D2B-4093-868E-EC1451A543B0}" srcOrd="4" destOrd="0" presId="urn:microsoft.com/office/officeart/2008/layout/LinedList"/>
    <dgm:cxn modelId="{885D67A4-0944-4277-AF75-2943929ED087}" type="presParOf" srcId="{B0CD7475-9029-4C8C-BF83-13593FDF9FBC}" destId="{5F4407AE-B6D6-4629-A51B-D91F935DD772}" srcOrd="5" destOrd="0" presId="urn:microsoft.com/office/officeart/2008/layout/LinedList"/>
    <dgm:cxn modelId="{97D0DDD5-696F-4077-BFD3-1B1B0684ED30}" type="presParOf" srcId="{5F4407AE-B6D6-4629-A51B-D91F935DD772}" destId="{7731FC08-1F5F-49B4-B382-C2A754F3F388}" srcOrd="0" destOrd="0" presId="urn:microsoft.com/office/officeart/2008/layout/LinedList"/>
    <dgm:cxn modelId="{ADD52A24-BB73-482F-A4C3-8E0E4643B6F7}" type="presParOf" srcId="{5F4407AE-B6D6-4629-A51B-D91F935DD772}" destId="{1A98272E-E738-4B4C-A0F5-7097FB98E01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29DE6BF-D3F4-4FD4-A904-88BDA7C4B35E}" type="doc">
      <dgm:prSet loTypeId="urn:microsoft.com/office/officeart/2005/8/layout/process4" loCatId="process" qsTypeId="urn:microsoft.com/office/officeart/2005/8/quickstyle/simple3" qsCatId="simple" csTypeId="urn:microsoft.com/office/officeart/2005/8/colors/colorful2" csCatId="colorful" phldr="1"/>
      <dgm:spPr/>
      <dgm:t>
        <a:bodyPr/>
        <a:lstStyle/>
        <a:p>
          <a:endParaRPr lang="en-US"/>
        </a:p>
      </dgm:t>
    </dgm:pt>
    <dgm:pt modelId="{598143AB-38EA-4AA4-93B5-278A07DA0F0A}">
      <dgm:prSet custT="1"/>
      <dgm:spPr/>
      <dgm:t>
        <a:bodyPr/>
        <a:lstStyle/>
        <a:p>
          <a:r>
            <a:rPr lang="es-MX" sz="2000" dirty="0"/>
            <a:t>El artículo 50 de la ley señala que las universidades del Estado deberán actuar de conformidad al </a:t>
          </a:r>
          <a:r>
            <a:rPr lang="es-MX" sz="2000" b="0" dirty="0"/>
            <a:t>principio de coordinación, con el propósito de </a:t>
          </a:r>
          <a:r>
            <a:rPr lang="es-MX" sz="2000" b="1" dirty="0"/>
            <a:t>fomentar una labor conjunta y articulada en todas aquellas materias que tengan por finalidad contribuir al progreso nacional y regional del país, y a elevar los estándares de calidad de la educación pública en todos sus niveles</a:t>
          </a:r>
          <a:r>
            <a:rPr lang="es-MX" sz="2000" dirty="0"/>
            <a:t>, con una visión estratégica y de largo plazo.</a:t>
          </a:r>
          <a:endParaRPr lang="en-US" sz="2000" dirty="0"/>
        </a:p>
      </dgm:t>
    </dgm:pt>
    <dgm:pt modelId="{81404984-F665-4072-ADF8-56E61EFD7424}" type="parTrans" cxnId="{1E8B80C6-BC68-4BC7-9D5C-449D6B0026CB}">
      <dgm:prSet/>
      <dgm:spPr/>
      <dgm:t>
        <a:bodyPr/>
        <a:lstStyle/>
        <a:p>
          <a:endParaRPr lang="en-US"/>
        </a:p>
      </dgm:t>
    </dgm:pt>
    <dgm:pt modelId="{2ABA6D92-3E50-427E-B850-F450C9A4B69B}" type="sibTrans" cxnId="{1E8B80C6-BC68-4BC7-9D5C-449D6B0026CB}">
      <dgm:prSet/>
      <dgm:spPr/>
      <dgm:t>
        <a:bodyPr/>
        <a:lstStyle/>
        <a:p>
          <a:endParaRPr lang="en-US"/>
        </a:p>
      </dgm:t>
    </dgm:pt>
    <dgm:pt modelId="{B50B7937-3A9E-478D-B21D-BB07D78BEA4B}">
      <dgm:prSet custT="1"/>
      <dgm:spPr/>
      <dgm:t>
        <a:bodyPr/>
        <a:lstStyle/>
        <a:p>
          <a:pPr algn="just"/>
          <a:r>
            <a:rPr lang="es-MX" sz="2200" dirty="0"/>
            <a:t>Para el logro de esta exigencia, la ley define un listado de materias en las cuales se deben desarrollar acciones colaborativas, y establece dos instrumentos fundamentales:</a:t>
          </a:r>
          <a:endParaRPr lang="en-US" sz="2200" dirty="0"/>
        </a:p>
      </dgm:t>
    </dgm:pt>
    <dgm:pt modelId="{E03B4153-8059-4AFA-8C15-EDB0071149DF}" type="parTrans" cxnId="{20995003-9E6C-4B1E-BD6C-B9F8E852DDA6}">
      <dgm:prSet/>
      <dgm:spPr/>
      <dgm:t>
        <a:bodyPr/>
        <a:lstStyle/>
        <a:p>
          <a:endParaRPr lang="en-US"/>
        </a:p>
      </dgm:t>
    </dgm:pt>
    <dgm:pt modelId="{7D024DBB-7BE9-4CC5-B313-A04982B73FBC}" type="sibTrans" cxnId="{20995003-9E6C-4B1E-BD6C-B9F8E852DDA6}">
      <dgm:prSet/>
      <dgm:spPr/>
      <dgm:t>
        <a:bodyPr/>
        <a:lstStyle/>
        <a:p>
          <a:endParaRPr lang="en-US"/>
        </a:p>
      </dgm:t>
    </dgm:pt>
    <dgm:pt modelId="{2A8332D0-D820-4F43-AC33-04F7DB9BE167}">
      <dgm:prSet/>
      <dgm:spPr/>
      <dgm:t>
        <a:bodyPr/>
        <a:lstStyle/>
        <a:p>
          <a:r>
            <a:rPr lang="es-MX" dirty="0"/>
            <a:t>1.- La conformación de un Consejo de Coordinación de las Universidades del Estado, </a:t>
          </a:r>
          <a:endParaRPr lang="en-US" dirty="0"/>
        </a:p>
      </dgm:t>
    </dgm:pt>
    <dgm:pt modelId="{69427DA6-4818-4202-97BF-1EA1F1A6C0CD}" type="parTrans" cxnId="{2BD4E641-3269-4F23-BDCB-085A726D2144}">
      <dgm:prSet/>
      <dgm:spPr/>
      <dgm:t>
        <a:bodyPr/>
        <a:lstStyle/>
        <a:p>
          <a:endParaRPr lang="en-US"/>
        </a:p>
      </dgm:t>
    </dgm:pt>
    <dgm:pt modelId="{ABA1BD23-2D88-4BDD-805A-CA722A47D53B}" type="sibTrans" cxnId="{2BD4E641-3269-4F23-BDCB-085A726D2144}">
      <dgm:prSet/>
      <dgm:spPr/>
      <dgm:t>
        <a:bodyPr/>
        <a:lstStyle/>
        <a:p>
          <a:endParaRPr lang="en-US"/>
        </a:p>
      </dgm:t>
    </dgm:pt>
    <dgm:pt modelId="{41C45796-0E56-42B9-AB9E-AA5E72EE874C}">
      <dgm:prSet/>
      <dgm:spPr/>
      <dgm:t>
        <a:bodyPr/>
        <a:lstStyle/>
        <a:p>
          <a:r>
            <a:rPr lang="es-MX" dirty="0"/>
            <a:t>2.- Plan de Fortalecimiento a 10 años, el cual debe facilitar la instalación de esta lógica de colaboración. </a:t>
          </a:r>
          <a:endParaRPr lang="en-US" dirty="0"/>
        </a:p>
      </dgm:t>
    </dgm:pt>
    <dgm:pt modelId="{67D3A2E5-B1E1-4859-918F-8BA937EAB8A2}" type="parTrans" cxnId="{205A8903-FCA1-4A70-9B2C-1A8CD6B5B30D}">
      <dgm:prSet/>
      <dgm:spPr/>
      <dgm:t>
        <a:bodyPr/>
        <a:lstStyle/>
        <a:p>
          <a:endParaRPr lang="en-US"/>
        </a:p>
      </dgm:t>
    </dgm:pt>
    <dgm:pt modelId="{847F924F-EFFB-477E-A44B-1D07B5AA4B85}" type="sibTrans" cxnId="{205A8903-FCA1-4A70-9B2C-1A8CD6B5B30D}">
      <dgm:prSet/>
      <dgm:spPr/>
      <dgm:t>
        <a:bodyPr/>
        <a:lstStyle/>
        <a:p>
          <a:endParaRPr lang="en-US"/>
        </a:p>
      </dgm:t>
    </dgm:pt>
    <dgm:pt modelId="{FCBD6F89-3A01-4924-8B6B-777060B98460}" type="pres">
      <dgm:prSet presAssocID="{629DE6BF-D3F4-4FD4-A904-88BDA7C4B35E}" presName="Name0" presStyleCnt="0">
        <dgm:presLayoutVars>
          <dgm:dir/>
          <dgm:animLvl val="lvl"/>
          <dgm:resizeHandles val="exact"/>
        </dgm:presLayoutVars>
      </dgm:prSet>
      <dgm:spPr/>
      <dgm:t>
        <a:bodyPr/>
        <a:lstStyle/>
        <a:p>
          <a:endParaRPr lang="es-ES"/>
        </a:p>
      </dgm:t>
    </dgm:pt>
    <dgm:pt modelId="{82DDD73D-E91D-44FE-B998-5DDA38B724EC}" type="pres">
      <dgm:prSet presAssocID="{B50B7937-3A9E-478D-B21D-BB07D78BEA4B}" presName="boxAndChildren" presStyleCnt="0"/>
      <dgm:spPr/>
    </dgm:pt>
    <dgm:pt modelId="{6DCC1457-466E-4B26-BC76-3B897BC704FB}" type="pres">
      <dgm:prSet presAssocID="{B50B7937-3A9E-478D-B21D-BB07D78BEA4B}" presName="parentTextBox" presStyleLbl="node1" presStyleIdx="0" presStyleCnt="2"/>
      <dgm:spPr/>
      <dgm:t>
        <a:bodyPr/>
        <a:lstStyle/>
        <a:p>
          <a:endParaRPr lang="es-ES"/>
        </a:p>
      </dgm:t>
    </dgm:pt>
    <dgm:pt modelId="{D45C9C11-6E72-449A-979B-96746324BDD1}" type="pres">
      <dgm:prSet presAssocID="{B50B7937-3A9E-478D-B21D-BB07D78BEA4B}" presName="entireBox" presStyleLbl="node1" presStyleIdx="0" presStyleCnt="2"/>
      <dgm:spPr/>
      <dgm:t>
        <a:bodyPr/>
        <a:lstStyle/>
        <a:p>
          <a:endParaRPr lang="es-ES"/>
        </a:p>
      </dgm:t>
    </dgm:pt>
    <dgm:pt modelId="{B8C88580-31DE-4D2B-BD7E-0C49162F577D}" type="pres">
      <dgm:prSet presAssocID="{B50B7937-3A9E-478D-B21D-BB07D78BEA4B}" presName="descendantBox" presStyleCnt="0"/>
      <dgm:spPr/>
    </dgm:pt>
    <dgm:pt modelId="{C4986585-CC0F-42EB-BE78-C657E325030C}" type="pres">
      <dgm:prSet presAssocID="{2A8332D0-D820-4F43-AC33-04F7DB9BE167}" presName="childTextBox" presStyleLbl="fgAccFollowNode1" presStyleIdx="0" presStyleCnt="2">
        <dgm:presLayoutVars>
          <dgm:bulletEnabled val="1"/>
        </dgm:presLayoutVars>
      </dgm:prSet>
      <dgm:spPr/>
      <dgm:t>
        <a:bodyPr/>
        <a:lstStyle/>
        <a:p>
          <a:endParaRPr lang="es-ES"/>
        </a:p>
      </dgm:t>
    </dgm:pt>
    <dgm:pt modelId="{BD5A273A-8C89-4CDD-86A5-3ADE33FD43AB}" type="pres">
      <dgm:prSet presAssocID="{41C45796-0E56-42B9-AB9E-AA5E72EE874C}" presName="childTextBox" presStyleLbl="fgAccFollowNode1" presStyleIdx="1" presStyleCnt="2">
        <dgm:presLayoutVars>
          <dgm:bulletEnabled val="1"/>
        </dgm:presLayoutVars>
      </dgm:prSet>
      <dgm:spPr/>
      <dgm:t>
        <a:bodyPr/>
        <a:lstStyle/>
        <a:p>
          <a:endParaRPr lang="es-ES"/>
        </a:p>
      </dgm:t>
    </dgm:pt>
    <dgm:pt modelId="{A6C57B88-B08E-43F8-A9AA-9801F3D1A47A}" type="pres">
      <dgm:prSet presAssocID="{2ABA6D92-3E50-427E-B850-F450C9A4B69B}" presName="sp" presStyleCnt="0"/>
      <dgm:spPr/>
    </dgm:pt>
    <dgm:pt modelId="{6F1B15FC-8464-442C-852D-FB32AD16A09F}" type="pres">
      <dgm:prSet presAssocID="{598143AB-38EA-4AA4-93B5-278A07DA0F0A}" presName="arrowAndChildren" presStyleCnt="0"/>
      <dgm:spPr/>
    </dgm:pt>
    <dgm:pt modelId="{2EC23A0A-3A90-41A5-BC51-24215548E7A8}" type="pres">
      <dgm:prSet presAssocID="{598143AB-38EA-4AA4-93B5-278A07DA0F0A}" presName="parentTextArrow" presStyleLbl="node1" presStyleIdx="1" presStyleCnt="2" custScaleY="82591" custLinFactNeighborX="-527"/>
      <dgm:spPr/>
      <dgm:t>
        <a:bodyPr/>
        <a:lstStyle/>
        <a:p>
          <a:endParaRPr lang="es-ES"/>
        </a:p>
      </dgm:t>
    </dgm:pt>
  </dgm:ptLst>
  <dgm:cxnLst>
    <dgm:cxn modelId="{2BD4E641-3269-4F23-BDCB-085A726D2144}" srcId="{B50B7937-3A9E-478D-B21D-BB07D78BEA4B}" destId="{2A8332D0-D820-4F43-AC33-04F7DB9BE167}" srcOrd="0" destOrd="0" parTransId="{69427DA6-4818-4202-97BF-1EA1F1A6C0CD}" sibTransId="{ABA1BD23-2D88-4BDD-805A-CA722A47D53B}"/>
    <dgm:cxn modelId="{205A8903-FCA1-4A70-9B2C-1A8CD6B5B30D}" srcId="{B50B7937-3A9E-478D-B21D-BB07D78BEA4B}" destId="{41C45796-0E56-42B9-AB9E-AA5E72EE874C}" srcOrd="1" destOrd="0" parTransId="{67D3A2E5-B1E1-4859-918F-8BA937EAB8A2}" sibTransId="{847F924F-EFFB-477E-A44B-1D07B5AA4B85}"/>
    <dgm:cxn modelId="{72B706A8-FFBD-469D-A0BF-D169A3BEB1F4}" type="presOf" srcId="{B50B7937-3A9E-478D-B21D-BB07D78BEA4B}" destId="{D45C9C11-6E72-449A-979B-96746324BDD1}" srcOrd="1" destOrd="0" presId="urn:microsoft.com/office/officeart/2005/8/layout/process4"/>
    <dgm:cxn modelId="{D87F3CB0-5BD5-453C-AA8D-290092B3594F}" type="presOf" srcId="{2A8332D0-D820-4F43-AC33-04F7DB9BE167}" destId="{C4986585-CC0F-42EB-BE78-C657E325030C}" srcOrd="0" destOrd="0" presId="urn:microsoft.com/office/officeart/2005/8/layout/process4"/>
    <dgm:cxn modelId="{1E8B80C6-BC68-4BC7-9D5C-449D6B0026CB}" srcId="{629DE6BF-D3F4-4FD4-A904-88BDA7C4B35E}" destId="{598143AB-38EA-4AA4-93B5-278A07DA0F0A}" srcOrd="0" destOrd="0" parTransId="{81404984-F665-4072-ADF8-56E61EFD7424}" sibTransId="{2ABA6D92-3E50-427E-B850-F450C9A4B69B}"/>
    <dgm:cxn modelId="{20995003-9E6C-4B1E-BD6C-B9F8E852DDA6}" srcId="{629DE6BF-D3F4-4FD4-A904-88BDA7C4B35E}" destId="{B50B7937-3A9E-478D-B21D-BB07D78BEA4B}" srcOrd="1" destOrd="0" parTransId="{E03B4153-8059-4AFA-8C15-EDB0071149DF}" sibTransId="{7D024DBB-7BE9-4CC5-B313-A04982B73FBC}"/>
    <dgm:cxn modelId="{51CD8657-B18F-4923-8ED8-10797AAD2D3B}" type="presOf" srcId="{B50B7937-3A9E-478D-B21D-BB07D78BEA4B}" destId="{6DCC1457-466E-4B26-BC76-3B897BC704FB}" srcOrd="0" destOrd="0" presId="urn:microsoft.com/office/officeart/2005/8/layout/process4"/>
    <dgm:cxn modelId="{F3394A2E-039E-4465-B5FA-623F69F445CE}" type="presOf" srcId="{598143AB-38EA-4AA4-93B5-278A07DA0F0A}" destId="{2EC23A0A-3A90-41A5-BC51-24215548E7A8}" srcOrd="0" destOrd="0" presId="urn:microsoft.com/office/officeart/2005/8/layout/process4"/>
    <dgm:cxn modelId="{547D3E54-30AD-4163-9295-46E27621FAB2}" type="presOf" srcId="{629DE6BF-D3F4-4FD4-A904-88BDA7C4B35E}" destId="{FCBD6F89-3A01-4924-8B6B-777060B98460}" srcOrd="0" destOrd="0" presId="urn:microsoft.com/office/officeart/2005/8/layout/process4"/>
    <dgm:cxn modelId="{2815130F-C79E-48D6-80F6-EEDCA32688D5}" type="presOf" srcId="{41C45796-0E56-42B9-AB9E-AA5E72EE874C}" destId="{BD5A273A-8C89-4CDD-86A5-3ADE33FD43AB}" srcOrd="0" destOrd="0" presId="urn:microsoft.com/office/officeart/2005/8/layout/process4"/>
    <dgm:cxn modelId="{55A3434E-D4BE-4822-A20D-7DA03B493269}" type="presParOf" srcId="{FCBD6F89-3A01-4924-8B6B-777060B98460}" destId="{82DDD73D-E91D-44FE-B998-5DDA38B724EC}" srcOrd="0" destOrd="0" presId="urn:microsoft.com/office/officeart/2005/8/layout/process4"/>
    <dgm:cxn modelId="{49B30E26-C325-4D45-BBCF-2BCC98AA5435}" type="presParOf" srcId="{82DDD73D-E91D-44FE-B998-5DDA38B724EC}" destId="{6DCC1457-466E-4B26-BC76-3B897BC704FB}" srcOrd="0" destOrd="0" presId="urn:microsoft.com/office/officeart/2005/8/layout/process4"/>
    <dgm:cxn modelId="{421AC933-354E-4DD7-98A4-52EDF90D8D5F}" type="presParOf" srcId="{82DDD73D-E91D-44FE-B998-5DDA38B724EC}" destId="{D45C9C11-6E72-449A-979B-96746324BDD1}" srcOrd="1" destOrd="0" presId="urn:microsoft.com/office/officeart/2005/8/layout/process4"/>
    <dgm:cxn modelId="{ED29A1FB-6FFC-4794-A871-1528070ABC90}" type="presParOf" srcId="{82DDD73D-E91D-44FE-B998-5DDA38B724EC}" destId="{B8C88580-31DE-4D2B-BD7E-0C49162F577D}" srcOrd="2" destOrd="0" presId="urn:microsoft.com/office/officeart/2005/8/layout/process4"/>
    <dgm:cxn modelId="{6487BAAD-DA30-46D3-8347-64B5A8FADAE8}" type="presParOf" srcId="{B8C88580-31DE-4D2B-BD7E-0C49162F577D}" destId="{C4986585-CC0F-42EB-BE78-C657E325030C}" srcOrd="0" destOrd="0" presId="urn:microsoft.com/office/officeart/2005/8/layout/process4"/>
    <dgm:cxn modelId="{42E23DC3-9F2B-4383-AC03-F5182D867404}" type="presParOf" srcId="{B8C88580-31DE-4D2B-BD7E-0C49162F577D}" destId="{BD5A273A-8C89-4CDD-86A5-3ADE33FD43AB}" srcOrd="1" destOrd="0" presId="urn:microsoft.com/office/officeart/2005/8/layout/process4"/>
    <dgm:cxn modelId="{B159C093-08DE-4C9F-972A-5C4AC9E77F70}" type="presParOf" srcId="{FCBD6F89-3A01-4924-8B6B-777060B98460}" destId="{A6C57B88-B08E-43F8-A9AA-9801F3D1A47A}" srcOrd="1" destOrd="0" presId="urn:microsoft.com/office/officeart/2005/8/layout/process4"/>
    <dgm:cxn modelId="{7DBB909B-3916-4CC3-8372-04C3C3AF76D0}" type="presParOf" srcId="{FCBD6F89-3A01-4924-8B6B-777060B98460}" destId="{6F1B15FC-8464-442C-852D-FB32AD16A09F}" srcOrd="2" destOrd="0" presId="urn:microsoft.com/office/officeart/2005/8/layout/process4"/>
    <dgm:cxn modelId="{145337BE-70BB-48EC-A635-8104F8645534}" type="presParOf" srcId="{6F1B15FC-8464-442C-852D-FB32AD16A09F}" destId="{2EC23A0A-3A90-41A5-BC51-24215548E7A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7222136-577A-4B19-BCD0-22E285E96859}" type="doc">
      <dgm:prSet loTypeId="urn:microsoft.com/office/officeart/2008/layout/LinedList" loCatId="list" qsTypeId="urn:microsoft.com/office/officeart/2005/8/quickstyle/simple2" qsCatId="simple" csTypeId="urn:microsoft.com/office/officeart/2005/8/colors/accent1_1" csCatId="accent1" phldr="1"/>
      <dgm:spPr/>
      <dgm:t>
        <a:bodyPr/>
        <a:lstStyle/>
        <a:p>
          <a:endParaRPr lang="en-US"/>
        </a:p>
      </dgm:t>
    </dgm:pt>
    <dgm:pt modelId="{7C518141-8B9F-4FAE-81D9-C2DEDE69EF2F}">
      <dgm:prSet custT="1"/>
      <dgm:spPr/>
      <dgm:t>
        <a:bodyPr/>
        <a:lstStyle/>
        <a:p>
          <a:pPr algn="just"/>
          <a:r>
            <a:rPr lang="es-CL" sz="2200" dirty="0"/>
            <a:t>Desajuste entre la lógica colaborativa y el contexto institucional que da forma al sistema de educación superior. </a:t>
          </a:r>
          <a:r>
            <a:rPr lang="es-MX" sz="2200" dirty="0"/>
            <a:t>Necesidad de coherencia de las demás políticas públicas para el reconocimiento y valoración de la actividad en red.</a:t>
          </a:r>
          <a:endParaRPr lang="en-US" sz="2200" dirty="0"/>
        </a:p>
      </dgm:t>
    </dgm:pt>
    <dgm:pt modelId="{8CC05C9C-3918-4351-8A69-3563E2E65376}" type="parTrans" cxnId="{49153EFC-C26F-44BC-AE3E-EB992B5EC0E6}">
      <dgm:prSet/>
      <dgm:spPr/>
      <dgm:t>
        <a:bodyPr/>
        <a:lstStyle/>
        <a:p>
          <a:pPr algn="just"/>
          <a:endParaRPr lang="en-US"/>
        </a:p>
      </dgm:t>
    </dgm:pt>
    <dgm:pt modelId="{44D1342F-482A-407D-8837-FE51EF383010}" type="sibTrans" cxnId="{49153EFC-C26F-44BC-AE3E-EB992B5EC0E6}">
      <dgm:prSet/>
      <dgm:spPr/>
      <dgm:t>
        <a:bodyPr/>
        <a:lstStyle/>
        <a:p>
          <a:pPr algn="just"/>
          <a:endParaRPr lang="en-US"/>
        </a:p>
      </dgm:t>
    </dgm:pt>
    <dgm:pt modelId="{2F71C813-4775-4BF1-9154-8C80D38F35A4}">
      <dgm:prSet custT="1"/>
      <dgm:spPr/>
      <dgm:t>
        <a:bodyPr/>
        <a:lstStyle/>
        <a:p>
          <a:pPr algn="just"/>
          <a:r>
            <a:rPr lang="es-MX" sz="2200" dirty="0"/>
            <a:t>Necesaria diversificación de los mecanismos e indicadores de medición de las acciones que desarrollan las universidades del Estado, a través de modalidades colaborativas. Indicadores tradicionales de resultados no podrán dar cuenta efectiva de la complejidad de las actividades de la red </a:t>
          </a:r>
          <a:endParaRPr lang="en-US" sz="2200" dirty="0"/>
        </a:p>
      </dgm:t>
    </dgm:pt>
    <dgm:pt modelId="{9CE292B1-66F9-4144-A6DC-A7BE89441C7B}" type="parTrans" cxnId="{4B65B205-3B5A-4CF6-A8DA-86CA730C83DD}">
      <dgm:prSet/>
      <dgm:spPr/>
      <dgm:t>
        <a:bodyPr/>
        <a:lstStyle/>
        <a:p>
          <a:pPr algn="just"/>
          <a:endParaRPr lang="en-US"/>
        </a:p>
      </dgm:t>
    </dgm:pt>
    <dgm:pt modelId="{8A79ED88-18DE-475A-B2DA-C49ACBCE4B68}" type="sibTrans" cxnId="{4B65B205-3B5A-4CF6-A8DA-86CA730C83DD}">
      <dgm:prSet/>
      <dgm:spPr/>
      <dgm:t>
        <a:bodyPr/>
        <a:lstStyle/>
        <a:p>
          <a:pPr algn="just"/>
          <a:endParaRPr lang="en-US"/>
        </a:p>
      </dgm:t>
    </dgm:pt>
    <dgm:pt modelId="{AE702E6C-D9AE-4C2B-BF46-743216FA7346}">
      <dgm:prSet custT="1"/>
      <dgm:spPr/>
      <dgm:t>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s-MX" sz="2200" dirty="0"/>
            <a:t>Falta de confianza que existe entre las universidades, especialmente sobre las capacidades de gestión, la calidad en la formación o los recursos para generar investigación de alto impacto. Valoración de la heterogeneidad dentro de las universidades del Estado, solo es posible si existe un mínimo de capacidades compartidas entre éstas.</a:t>
          </a:r>
          <a:endParaRPr lang="en-US" sz="2200" dirty="0"/>
        </a:p>
        <a:p>
          <a:pPr marL="0" lvl="0" algn="just" defTabSz="889000">
            <a:lnSpc>
              <a:spcPct val="90000"/>
            </a:lnSpc>
            <a:spcBef>
              <a:spcPct val="0"/>
            </a:spcBef>
            <a:spcAft>
              <a:spcPct val="35000"/>
            </a:spcAft>
            <a:buNone/>
          </a:pPr>
          <a:endParaRPr lang="en-US" sz="3600" dirty="0"/>
        </a:p>
      </dgm:t>
    </dgm:pt>
    <dgm:pt modelId="{B37AB0D6-D31E-433A-B2CE-15FCB04560E1}" type="parTrans" cxnId="{407A78BC-16FE-4E1F-9EE1-B23F1CF69A9B}">
      <dgm:prSet/>
      <dgm:spPr/>
      <dgm:t>
        <a:bodyPr/>
        <a:lstStyle/>
        <a:p>
          <a:pPr algn="just"/>
          <a:endParaRPr lang="en-US"/>
        </a:p>
      </dgm:t>
    </dgm:pt>
    <dgm:pt modelId="{E6D0F2C6-326D-4535-83D9-708380D9C010}" type="sibTrans" cxnId="{407A78BC-16FE-4E1F-9EE1-B23F1CF69A9B}">
      <dgm:prSet/>
      <dgm:spPr/>
      <dgm:t>
        <a:bodyPr/>
        <a:lstStyle/>
        <a:p>
          <a:pPr algn="just"/>
          <a:endParaRPr lang="en-US"/>
        </a:p>
      </dgm:t>
    </dgm:pt>
    <dgm:pt modelId="{7089D219-C1F0-448B-A6BA-2650166E876F}" type="pres">
      <dgm:prSet presAssocID="{D7222136-577A-4B19-BCD0-22E285E96859}" presName="vert0" presStyleCnt="0">
        <dgm:presLayoutVars>
          <dgm:dir/>
          <dgm:animOne val="branch"/>
          <dgm:animLvl val="lvl"/>
        </dgm:presLayoutVars>
      </dgm:prSet>
      <dgm:spPr/>
      <dgm:t>
        <a:bodyPr/>
        <a:lstStyle/>
        <a:p>
          <a:endParaRPr lang="es-ES"/>
        </a:p>
      </dgm:t>
    </dgm:pt>
    <dgm:pt modelId="{89351294-BE70-4DEE-B4C6-E4B9B6945D77}" type="pres">
      <dgm:prSet presAssocID="{7C518141-8B9F-4FAE-81D9-C2DEDE69EF2F}" presName="thickLine" presStyleLbl="alignNode1" presStyleIdx="0" presStyleCnt="3"/>
      <dgm:spPr/>
    </dgm:pt>
    <dgm:pt modelId="{42C5D9F3-DE87-4068-900F-002245354F01}" type="pres">
      <dgm:prSet presAssocID="{7C518141-8B9F-4FAE-81D9-C2DEDE69EF2F}" presName="horz1" presStyleCnt="0"/>
      <dgm:spPr/>
    </dgm:pt>
    <dgm:pt modelId="{0AEF6788-65EA-483F-8D06-A7D0918A67AC}" type="pres">
      <dgm:prSet presAssocID="{7C518141-8B9F-4FAE-81D9-C2DEDE69EF2F}" presName="tx1" presStyleLbl="revTx" presStyleIdx="0" presStyleCnt="3" custScaleY="78914"/>
      <dgm:spPr/>
      <dgm:t>
        <a:bodyPr/>
        <a:lstStyle/>
        <a:p>
          <a:endParaRPr lang="es-ES"/>
        </a:p>
      </dgm:t>
    </dgm:pt>
    <dgm:pt modelId="{CC8D4F1E-07F1-48DE-82C2-AB20B5568073}" type="pres">
      <dgm:prSet presAssocID="{7C518141-8B9F-4FAE-81D9-C2DEDE69EF2F}" presName="vert1" presStyleCnt="0"/>
      <dgm:spPr/>
    </dgm:pt>
    <dgm:pt modelId="{1802F03C-0E88-4B31-8642-C4DA30669E96}" type="pres">
      <dgm:prSet presAssocID="{2F71C813-4775-4BF1-9154-8C80D38F35A4}" presName="thickLine" presStyleLbl="alignNode1" presStyleIdx="1" presStyleCnt="3"/>
      <dgm:spPr/>
    </dgm:pt>
    <dgm:pt modelId="{C1DD2308-99D1-4BA2-A766-7F3B3DBC558E}" type="pres">
      <dgm:prSet presAssocID="{2F71C813-4775-4BF1-9154-8C80D38F35A4}" presName="horz1" presStyleCnt="0"/>
      <dgm:spPr/>
    </dgm:pt>
    <dgm:pt modelId="{6D8C98CE-A11A-45B1-B27D-59A892CE08F5}" type="pres">
      <dgm:prSet presAssocID="{2F71C813-4775-4BF1-9154-8C80D38F35A4}" presName="tx1" presStyleLbl="revTx" presStyleIdx="1" presStyleCnt="3"/>
      <dgm:spPr/>
      <dgm:t>
        <a:bodyPr/>
        <a:lstStyle/>
        <a:p>
          <a:endParaRPr lang="es-ES"/>
        </a:p>
      </dgm:t>
    </dgm:pt>
    <dgm:pt modelId="{CD20E108-353D-447F-9FE7-1EC7FEB3CF3C}" type="pres">
      <dgm:prSet presAssocID="{2F71C813-4775-4BF1-9154-8C80D38F35A4}" presName="vert1" presStyleCnt="0"/>
      <dgm:spPr/>
    </dgm:pt>
    <dgm:pt modelId="{3CD57B17-7E5C-4C93-8FC9-31CEFB1EEDC8}" type="pres">
      <dgm:prSet presAssocID="{AE702E6C-D9AE-4C2B-BF46-743216FA7346}" presName="thickLine" presStyleLbl="alignNode1" presStyleIdx="2" presStyleCnt="3"/>
      <dgm:spPr/>
    </dgm:pt>
    <dgm:pt modelId="{228E8656-E900-41AC-B124-8626B5977C5D}" type="pres">
      <dgm:prSet presAssocID="{AE702E6C-D9AE-4C2B-BF46-743216FA7346}" presName="horz1" presStyleCnt="0"/>
      <dgm:spPr/>
    </dgm:pt>
    <dgm:pt modelId="{16F984BB-6AB5-4A5A-BD5F-24FE5AFB48F2}" type="pres">
      <dgm:prSet presAssocID="{AE702E6C-D9AE-4C2B-BF46-743216FA7346}" presName="tx1" presStyleLbl="revTx" presStyleIdx="2" presStyleCnt="3" custScaleY="114173"/>
      <dgm:spPr/>
      <dgm:t>
        <a:bodyPr/>
        <a:lstStyle/>
        <a:p>
          <a:endParaRPr lang="es-ES"/>
        </a:p>
      </dgm:t>
    </dgm:pt>
    <dgm:pt modelId="{DF382195-F416-417E-A546-76321E49D10F}" type="pres">
      <dgm:prSet presAssocID="{AE702E6C-D9AE-4C2B-BF46-743216FA7346}" presName="vert1" presStyleCnt="0"/>
      <dgm:spPr/>
    </dgm:pt>
  </dgm:ptLst>
  <dgm:cxnLst>
    <dgm:cxn modelId="{FD76B69D-E0CE-49C5-BE5D-EB1BE9C5750C}" type="presOf" srcId="{2F71C813-4775-4BF1-9154-8C80D38F35A4}" destId="{6D8C98CE-A11A-45B1-B27D-59A892CE08F5}" srcOrd="0" destOrd="0" presId="urn:microsoft.com/office/officeart/2008/layout/LinedList"/>
    <dgm:cxn modelId="{D6A774A6-699D-4476-95D6-DB1C9257A1D1}" type="presOf" srcId="{D7222136-577A-4B19-BCD0-22E285E96859}" destId="{7089D219-C1F0-448B-A6BA-2650166E876F}" srcOrd="0" destOrd="0" presId="urn:microsoft.com/office/officeart/2008/layout/LinedList"/>
    <dgm:cxn modelId="{AB928D55-4005-4E15-94A2-68ADD74D54C8}" type="presOf" srcId="{AE702E6C-D9AE-4C2B-BF46-743216FA7346}" destId="{16F984BB-6AB5-4A5A-BD5F-24FE5AFB48F2}" srcOrd="0" destOrd="0" presId="urn:microsoft.com/office/officeart/2008/layout/LinedList"/>
    <dgm:cxn modelId="{407A78BC-16FE-4E1F-9EE1-B23F1CF69A9B}" srcId="{D7222136-577A-4B19-BCD0-22E285E96859}" destId="{AE702E6C-D9AE-4C2B-BF46-743216FA7346}" srcOrd="2" destOrd="0" parTransId="{B37AB0D6-D31E-433A-B2CE-15FCB04560E1}" sibTransId="{E6D0F2C6-326D-4535-83D9-708380D9C010}"/>
    <dgm:cxn modelId="{1F068FDB-B6EA-49FE-8BF4-FAB3AC29D8EC}" type="presOf" srcId="{7C518141-8B9F-4FAE-81D9-C2DEDE69EF2F}" destId="{0AEF6788-65EA-483F-8D06-A7D0918A67AC}" srcOrd="0" destOrd="0" presId="urn:microsoft.com/office/officeart/2008/layout/LinedList"/>
    <dgm:cxn modelId="{4B65B205-3B5A-4CF6-A8DA-86CA730C83DD}" srcId="{D7222136-577A-4B19-BCD0-22E285E96859}" destId="{2F71C813-4775-4BF1-9154-8C80D38F35A4}" srcOrd="1" destOrd="0" parTransId="{9CE292B1-66F9-4144-A6DC-A7BE89441C7B}" sibTransId="{8A79ED88-18DE-475A-B2DA-C49ACBCE4B68}"/>
    <dgm:cxn modelId="{49153EFC-C26F-44BC-AE3E-EB992B5EC0E6}" srcId="{D7222136-577A-4B19-BCD0-22E285E96859}" destId="{7C518141-8B9F-4FAE-81D9-C2DEDE69EF2F}" srcOrd="0" destOrd="0" parTransId="{8CC05C9C-3918-4351-8A69-3563E2E65376}" sibTransId="{44D1342F-482A-407D-8837-FE51EF383010}"/>
    <dgm:cxn modelId="{B6C60D22-7341-4238-B7F8-024EA336B0C3}" type="presParOf" srcId="{7089D219-C1F0-448B-A6BA-2650166E876F}" destId="{89351294-BE70-4DEE-B4C6-E4B9B6945D77}" srcOrd="0" destOrd="0" presId="urn:microsoft.com/office/officeart/2008/layout/LinedList"/>
    <dgm:cxn modelId="{D2F9EFCE-26EE-42DA-AA67-A693CB013485}" type="presParOf" srcId="{7089D219-C1F0-448B-A6BA-2650166E876F}" destId="{42C5D9F3-DE87-4068-900F-002245354F01}" srcOrd="1" destOrd="0" presId="urn:microsoft.com/office/officeart/2008/layout/LinedList"/>
    <dgm:cxn modelId="{B4FDCF47-B646-42E8-88D7-9AFEDE448ED4}" type="presParOf" srcId="{42C5D9F3-DE87-4068-900F-002245354F01}" destId="{0AEF6788-65EA-483F-8D06-A7D0918A67AC}" srcOrd="0" destOrd="0" presId="urn:microsoft.com/office/officeart/2008/layout/LinedList"/>
    <dgm:cxn modelId="{6A4EF1A7-9609-4B8A-A382-A652F2F3575D}" type="presParOf" srcId="{42C5D9F3-DE87-4068-900F-002245354F01}" destId="{CC8D4F1E-07F1-48DE-82C2-AB20B5568073}" srcOrd="1" destOrd="0" presId="urn:microsoft.com/office/officeart/2008/layout/LinedList"/>
    <dgm:cxn modelId="{91BBAD22-E88A-4492-96AF-767F7361F91A}" type="presParOf" srcId="{7089D219-C1F0-448B-A6BA-2650166E876F}" destId="{1802F03C-0E88-4B31-8642-C4DA30669E96}" srcOrd="2" destOrd="0" presId="urn:microsoft.com/office/officeart/2008/layout/LinedList"/>
    <dgm:cxn modelId="{496154B8-B504-4E9B-90A0-C3BE8A42C20A}" type="presParOf" srcId="{7089D219-C1F0-448B-A6BA-2650166E876F}" destId="{C1DD2308-99D1-4BA2-A766-7F3B3DBC558E}" srcOrd="3" destOrd="0" presId="urn:microsoft.com/office/officeart/2008/layout/LinedList"/>
    <dgm:cxn modelId="{FC52176A-0CBC-402E-B71F-34CB380E5853}" type="presParOf" srcId="{C1DD2308-99D1-4BA2-A766-7F3B3DBC558E}" destId="{6D8C98CE-A11A-45B1-B27D-59A892CE08F5}" srcOrd="0" destOrd="0" presId="urn:microsoft.com/office/officeart/2008/layout/LinedList"/>
    <dgm:cxn modelId="{9EB10AE1-18AF-4CEF-A593-918A4B5BE032}" type="presParOf" srcId="{C1DD2308-99D1-4BA2-A766-7F3B3DBC558E}" destId="{CD20E108-353D-447F-9FE7-1EC7FEB3CF3C}" srcOrd="1" destOrd="0" presId="urn:microsoft.com/office/officeart/2008/layout/LinedList"/>
    <dgm:cxn modelId="{8BE60489-FC91-4E4E-BD3C-D78FD5E7C261}" type="presParOf" srcId="{7089D219-C1F0-448B-A6BA-2650166E876F}" destId="{3CD57B17-7E5C-4C93-8FC9-31CEFB1EEDC8}" srcOrd="4" destOrd="0" presId="urn:microsoft.com/office/officeart/2008/layout/LinedList"/>
    <dgm:cxn modelId="{6DE8D144-D728-4752-99F2-3E52F92ECD48}" type="presParOf" srcId="{7089D219-C1F0-448B-A6BA-2650166E876F}" destId="{228E8656-E900-41AC-B124-8626B5977C5D}" srcOrd="5" destOrd="0" presId="urn:microsoft.com/office/officeart/2008/layout/LinedList"/>
    <dgm:cxn modelId="{8EB2EC0B-3EF4-4E2C-ACB4-0CFE03384BDE}" type="presParOf" srcId="{228E8656-E900-41AC-B124-8626B5977C5D}" destId="{16F984BB-6AB5-4A5A-BD5F-24FE5AFB48F2}" srcOrd="0" destOrd="0" presId="urn:microsoft.com/office/officeart/2008/layout/LinedList"/>
    <dgm:cxn modelId="{4C2822D2-45E8-4AE4-A7C6-1FE1D8FA85D7}" type="presParOf" srcId="{228E8656-E900-41AC-B124-8626B5977C5D}" destId="{DF382195-F416-417E-A546-76321E49D10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96CDDED-BEA6-4365-B007-39F686F92569}" type="doc">
      <dgm:prSet loTypeId="urn:microsoft.com/office/officeart/2008/layout/LinedList" loCatId="list" qsTypeId="urn:microsoft.com/office/officeart/2005/8/quickstyle/simple2" qsCatId="simple" csTypeId="urn:microsoft.com/office/officeart/2005/8/colors/accent1_1" csCatId="accent1" phldr="1"/>
      <dgm:spPr/>
      <dgm:t>
        <a:bodyPr/>
        <a:lstStyle/>
        <a:p>
          <a:endParaRPr lang="en-US"/>
        </a:p>
      </dgm:t>
    </dgm:pt>
    <dgm:pt modelId="{561B6B48-6598-4A3F-8092-DA3F069ED943}">
      <dgm:prSet/>
      <dgm:spPr/>
      <dgm:t>
        <a:bodyPr/>
        <a:lstStyle/>
        <a:p>
          <a:pPr algn="just"/>
          <a:r>
            <a:rPr lang="es-MX" dirty="0"/>
            <a:t>Dificultad de transmitir información respecto  de la actividad y decisiones de las redes al interior de las universidades, especialmente al momento de tratar de hacer efectivo el trabajo en todos los niveles institucionales.</a:t>
          </a:r>
          <a:endParaRPr lang="en-US" dirty="0"/>
        </a:p>
      </dgm:t>
    </dgm:pt>
    <dgm:pt modelId="{821E24D2-9B21-4848-A022-C456EEC5C997}" type="parTrans" cxnId="{DE49890B-FEF6-413D-AADB-833FBF49F57B}">
      <dgm:prSet/>
      <dgm:spPr/>
      <dgm:t>
        <a:bodyPr/>
        <a:lstStyle/>
        <a:p>
          <a:pPr algn="just"/>
          <a:endParaRPr lang="en-US"/>
        </a:p>
      </dgm:t>
    </dgm:pt>
    <dgm:pt modelId="{27918054-8E96-40E8-B490-570C3AF85ABD}" type="sibTrans" cxnId="{DE49890B-FEF6-413D-AADB-833FBF49F57B}">
      <dgm:prSet/>
      <dgm:spPr/>
      <dgm:t>
        <a:bodyPr/>
        <a:lstStyle/>
        <a:p>
          <a:pPr algn="just"/>
          <a:endParaRPr lang="en-US"/>
        </a:p>
      </dgm:t>
    </dgm:pt>
    <dgm:pt modelId="{0EB25C1B-151B-4DB1-9BAF-F04BE72D5DE6}">
      <dgm:prSet/>
      <dgm:spPr/>
      <dgm:t>
        <a:bodyPr/>
        <a:lstStyle/>
        <a:p>
          <a:pPr algn="just"/>
          <a:r>
            <a:rPr lang="es-MX" dirty="0"/>
            <a:t>Complejidad de gestión, especialmente por el manejo descentralizado de los recursos. Es necesario generar un modelo de gestión de redes que permita un funcionamiento y toma de decisiones </a:t>
          </a:r>
          <a:r>
            <a:rPr lang="es-MX" dirty="0" err="1"/>
            <a:t>suprainstitucional</a:t>
          </a:r>
          <a:r>
            <a:rPr lang="es-MX" dirty="0"/>
            <a:t>, sin perjuicio de la gestión necesaria al interior de cada universidad. </a:t>
          </a:r>
          <a:endParaRPr lang="en-US" dirty="0"/>
        </a:p>
      </dgm:t>
    </dgm:pt>
    <dgm:pt modelId="{5524127F-4CAB-4C9B-AD81-2FF531F587EB}" type="parTrans" cxnId="{78DEB87D-28A2-4E16-8AC9-6D3DB988CFBF}">
      <dgm:prSet/>
      <dgm:spPr/>
      <dgm:t>
        <a:bodyPr/>
        <a:lstStyle/>
        <a:p>
          <a:pPr algn="just"/>
          <a:endParaRPr lang="en-US"/>
        </a:p>
      </dgm:t>
    </dgm:pt>
    <dgm:pt modelId="{31C17A55-EE57-4C60-8ACE-4B8AADFDF020}" type="sibTrans" cxnId="{78DEB87D-28A2-4E16-8AC9-6D3DB988CFBF}">
      <dgm:prSet/>
      <dgm:spPr/>
      <dgm:t>
        <a:bodyPr/>
        <a:lstStyle/>
        <a:p>
          <a:pPr algn="just"/>
          <a:endParaRPr lang="en-US"/>
        </a:p>
      </dgm:t>
    </dgm:pt>
    <dgm:pt modelId="{2617BA51-0078-40B4-8059-49405D86C03A}">
      <dgm:prSet/>
      <dgm:spPr/>
      <dgm:t>
        <a:bodyPr/>
        <a:lstStyle/>
        <a:p>
          <a:pPr algn="just"/>
          <a:r>
            <a:rPr lang="es-MX" dirty="0"/>
            <a:t>Necesidad de que las redes se articulen en torno a proyectos específicos y no materias generales, con el objeto de lograr resultados concretos que resulten significativos en el mejoramiento de cada institución y en la construcción del sistema de Universidades Estatales</a:t>
          </a:r>
          <a:endParaRPr lang="en-US" dirty="0"/>
        </a:p>
      </dgm:t>
    </dgm:pt>
    <dgm:pt modelId="{C7F554B2-0559-43EC-9F84-F9A6C9E68477}" type="parTrans" cxnId="{76CCA9BE-39FC-4756-9ED5-AAF2D5C3EE2A}">
      <dgm:prSet/>
      <dgm:spPr/>
      <dgm:t>
        <a:bodyPr/>
        <a:lstStyle/>
        <a:p>
          <a:pPr algn="just"/>
          <a:endParaRPr lang="en-US"/>
        </a:p>
      </dgm:t>
    </dgm:pt>
    <dgm:pt modelId="{B99A84A7-52D0-4DD5-A53B-970B8F5AA65C}" type="sibTrans" cxnId="{76CCA9BE-39FC-4756-9ED5-AAF2D5C3EE2A}">
      <dgm:prSet/>
      <dgm:spPr/>
      <dgm:t>
        <a:bodyPr/>
        <a:lstStyle/>
        <a:p>
          <a:pPr algn="just"/>
          <a:endParaRPr lang="en-US"/>
        </a:p>
      </dgm:t>
    </dgm:pt>
    <dgm:pt modelId="{1B37C1E9-803C-4505-AE00-8970D11B2AF0}" type="pres">
      <dgm:prSet presAssocID="{D96CDDED-BEA6-4365-B007-39F686F92569}" presName="vert0" presStyleCnt="0">
        <dgm:presLayoutVars>
          <dgm:dir/>
          <dgm:animOne val="branch"/>
          <dgm:animLvl val="lvl"/>
        </dgm:presLayoutVars>
      </dgm:prSet>
      <dgm:spPr/>
      <dgm:t>
        <a:bodyPr/>
        <a:lstStyle/>
        <a:p>
          <a:endParaRPr lang="es-ES"/>
        </a:p>
      </dgm:t>
    </dgm:pt>
    <dgm:pt modelId="{BD606B09-7C83-4520-A35F-9B3F020B5697}" type="pres">
      <dgm:prSet presAssocID="{561B6B48-6598-4A3F-8092-DA3F069ED943}" presName="thickLine" presStyleLbl="alignNode1" presStyleIdx="0" presStyleCnt="3"/>
      <dgm:spPr/>
    </dgm:pt>
    <dgm:pt modelId="{B7A1889A-E6B9-475F-BA66-ED2A21D39353}" type="pres">
      <dgm:prSet presAssocID="{561B6B48-6598-4A3F-8092-DA3F069ED943}" presName="horz1" presStyleCnt="0"/>
      <dgm:spPr/>
    </dgm:pt>
    <dgm:pt modelId="{1B1DA474-BF86-4086-A364-DAEDE5C28FDD}" type="pres">
      <dgm:prSet presAssocID="{561B6B48-6598-4A3F-8092-DA3F069ED943}" presName="tx1" presStyleLbl="revTx" presStyleIdx="0" presStyleCnt="3"/>
      <dgm:spPr/>
      <dgm:t>
        <a:bodyPr/>
        <a:lstStyle/>
        <a:p>
          <a:endParaRPr lang="es-ES"/>
        </a:p>
      </dgm:t>
    </dgm:pt>
    <dgm:pt modelId="{BCCB7A1F-9763-48EB-9EBD-306E496A1764}" type="pres">
      <dgm:prSet presAssocID="{561B6B48-6598-4A3F-8092-DA3F069ED943}" presName="vert1" presStyleCnt="0"/>
      <dgm:spPr/>
    </dgm:pt>
    <dgm:pt modelId="{27FF60BA-69F0-4D4D-B5E1-EB4600316E44}" type="pres">
      <dgm:prSet presAssocID="{0EB25C1B-151B-4DB1-9BAF-F04BE72D5DE6}" presName="thickLine" presStyleLbl="alignNode1" presStyleIdx="1" presStyleCnt="3"/>
      <dgm:spPr/>
    </dgm:pt>
    <dgm:pt modelId="{1E53C5D0-F559-4DB6-8732-92614CE74E58}" type="pres">
      <dgm:prSet presAssocID="{0EB25C1B-151B-4DB1-9BAF-F04BE72D5DE6}" presName="horz1" presStyleCnt="0"/>
      <dgm:spPr/>
    </dgm:pt>
    <dgm:pt modelId="{27BD0BB7-641C-4A1C-9ADE-0C55E09664F9}" type="pres">
      <dgm:prSet presAssocID="{0EB25C1B-151B-4DB1-9BAF-F04BE72D5DE6}" presName="tx1" presStyleLbl="revTx" presStyleIdx="1" presStyleCnt="3"/>
      <dgm:spPr/>
      <dgm:t>
        <a:bodyPr/>
        <a:lstStyle/>
        <a:p>
          <a:endParaRPr lang="es-ES"/>
        </a:p>
      </dgm:t>
    </dgm:pt>
    <dgm:pt modelId="{65DDFE84-EA03-4697-90CD-1F31E744B44A}" type="pres">
      <dgm:prSet presAssocID="{0EB25C1B-151B-4DB1-9BAF-F04BE72D5DE6}" presName="vert1" presStyleCnt="0"/>
      <dgm:spPr/>
    </dgm:pt>
    <dgm:pt modelId="{6C1624F1-09A5-4030-ACBE-E487EA8FF3B8}" type="pres">
      <dgm:prSet presAssocID="{2617BA51-0078-40B4-8059-49405D86C03A}" presName="thickLine" presStyleLbl="alignNode1" presStyleIdx="2" presStyleCnt="3"/>
      <dgm:spPr/>
    </dgm:pt>
    <dgm:pt modelId="{A8E5BACE-228D-447A-97D2-3EFEBEC61674}" type="pres">
      <dgm:prSet presAssocID="{2617BA51-0078-40B4-8059-49405D86C03A}" presName="horz1" presStyleCnt="0"/>
      <dgm:spPr/>
    </dgm:pt>
    <dgm:pt modelId="{CD55B8FC-908D-42BD-9C3E-78DFF24B726D}" type="pres">
      <dgm:prSet presAssocID="{2617BA51-0078-40B4-8059-49405D86C03A}" presName="tx1" presStyleLbl="revTx" presStyleIdx="2" presStyleCnt="3"/>
      <dgm:spPr/>
      <dgm:t>
        <a:bodyPr/>
        <a:lstStyle/>
        <a:p>
          <a:endParaRPr lang="es-ES"/>
        </a:p>
      </dgm:t>
    </dgm:pt>
    <dgm:pt modelId="{3E404CC6-66F0-4AD6-9498-0C533D138BB6}" type="pres">
      <dgm:prSet presAssocID="{2617BA51-0078-40B4-8059-49405D86C03A}" presName="vert1" presStyleCnt="0"/>
      <dgm:spPr/>
    </dgm:pt>
  </dgm:ptLst>
  <dgm:cxnLst>
    <dgm:cxn modelId="{40969807-AF12-4173-932F-9171BC9DB6FE}" type="presOf" srcId="{561B6B48-6598-4A3F-8092-DA3F069ED943}" destId="{1B1DA474-BF86-4086-A364-DAEDE5C28FDD}" srcOrd="0" destOrd="0" presId="urn:microsoft.com/office/officeart/2008/layout/LinedList"/>
    <dgm:cxn modelId="{FF66272F-2423-497E-A335-2D2E7DCEB068}" type="presOf" srcId="{0EB25C1B-151B-4DB1-9BAF-F04BE72D5DE6}" destId="{27BD0BB7-641C-4A1C-9ADE-0C55E09664F9}" srcOrd="0" destOrd="0" presId="urn:microsoft.com/office/officeart/2008/layout/LinedList"/>
    <dgm:cxn modelId="{DE49890B-FEF6-413D-AADB-833FBF49F57B}" srcId="{D96CDDED-BEA6-4365-B007-39F686F92569}" destId="{561B6B48-6598-4A3F-8092-DA3F069ED943}" srcOrd="0" destOrd="0" parTransId="{821E24D2-9B21-4848-A022-C456EEC5C997}" sibTransId="{27918054-8E96-40E8-B490-570C3AF85ABD}"/>
    <dgm:cxn modelId="{534E979C-9203-4FF5-8D49-A3E7207B4885}" type="presOf" srcId="{D96CDDED-BEA6-4365-B007-39F686F92569}" destId="{1B37C1E9-803C-4505-AE00-8970D11B2AF0}" srcOrd="0" destOrd="0" presId="urn:microsoft.com/office/officeart/2008/layout/LinedList"/>
    <dgm:cxn modelId="{76CCA9BE-39FC-4756-9ED5-AAF2D5C3EE2A}" srcId="{D96CDDED-BEA6-4365-B007-39F686F92569}" destId="{2617BA51-0078-40B4-8059-49405D86C03A}" srcOrd="2" destOrd="0" parTransId="{C7F554B2-0559-43EC-9F84-F9A6C9E68477}" sibTransId="{B99A84A7-52D0-4DD5-A53B-970B8F5AA65C}"/>
    <dgm:cxn modelId="{78DEB87D-28A2-4E16-8AC9-6D3DB988CFBF}" srcId="{D96CDDED-BEA6-4365-B007-39F686F92569}" destId="{0EB25C1B-151B-4DB1-9BAF-F04BE72D5DE6}" srcOrd="1" destOrd="0" parTransId="{5524127F-4CAB-4C9B-AD81-2FF531F587EB}" sibTransId="{31C17A55-EE57-4C60-8ACE-4B8AADFDF020}"/>
    <dgm:cxn modelId="{94DECB61-F58C-4DA4-851E-2704DECF210D}" type="presOf" srcId="{2617BA51-0078-40B4-8059-49405D86C03A}" destId="{CD55B8FC-908D-42BD-9C3E-78DFF24B726D}" srcOrd="0" destOrd="0" presId="urn:microsoft.com/office/officeart/2008/layout/LinedList"/>
    <dgm:cxn modelId="{644782C5-E85E-437C-A5CC-CD1B09D42118}" type="presParOf" srcId="{1B37C1E9-803C-4505-AE00-8970D11B2AF0}" destId="{BD606B09-7C83-4520-A35F-9B3F020B5697}" srcOrd="0" destOrd="0" presId="urn:microsoft.com/office/officeart/2008/layout/LinedList"/>
    <dgm:cxn modelId="{9CE17B4C-4F41-407D-B68C-D382E3DCB130}" type="presParOf" srcId="{1B37C1E9-803C-4505-AE00-8970D11B2AF0}" destId="{B7A1889A-E6B9-475F-BA66-ED2A21D39353}" srcOrd="1" destOrd="0" presId="urn:microsoft.com/office/officeart/2008/layout/LinedList"/>
    <dgm:cxn modelId="{D418854C-29BA-4504-9690-F03902F4DCB1}" type="presParOf" srcId="{B7A1889A-E6B9-475F-BA66-ED2A21D39353}" destId="{1B1DA474-BF86-4086-A364-DAEDE5C28FDD}" srcOrd="0" destOrd="0" presId="urn:microsoft.com/office/officeart/2008/layout/LinedList"/>
    <dgm:cxn modelId="{78E4571D-E97A-4017-A20B-4093F4B1A2E8}" type="presParOf" srcId="{B7A1889A-E6B9-475F-BA66-ED2A21D39353}" destId="{BCCB7A1F-9763-48EB-9EBD-306E496A1764}" srcOrd="1" destOrd="0" presId="urn:microsoft.com/office/officeart/2008/layout/LinedList"/>
    <dgm:cxn modelId="{1F91E2BA-B9FD-4030-BC7A-92B1DC9C26D6}" type="presParOf" srcId="{1B37C1E9-803C-4505-AE00-8970D11B2AF0}" destId="{27FF60BA-69F0-4D4D-B5E1-EB4600316E44}" srcOrd="2" destOrd="0" presId="urn:microsoft.com/office/officeart/2008/layout/LinedList"/>
    <dgm:cxn modelId="{9CFEAD9D-5A74-4078-B661-71A83D55E7F8}" type="presParOf" srcId="{1B37C1E9-803C-4505-AE00-8970D11B2AF0}" destId="{1E53C5D0-F559-4DB6-8732-92614CE74E58}" srcOrd="3" destOrd="0" presId="urn:microsoft.com/office/officeart/2008/layout/LinedList"/>
    <dgm:cxn modelId="{A399C96C-750F-4DBC-A548-7275495C9D86}" type="presParOf" srcId="{1E53C5D0-F559-4DB6-8732-92614CE74E58}" destId="{27BD0BB7-641C-4A1C-9ADE-0C55E09664F9}" srcOrd="0" destOrd="0" presId="urn:microsoft.com/office/officeart/2008/layout/LinedList"/>
    <dgm:cxn modelId="{8998F535-9700-4230-93BE-17ADCEBDFC1B}" type="presParOf" srcId="{1E53C5D0-F559-4DB6-8732-92614CE74E58}" destId="{65DDFE84-EA03-4697-90CD-1F31E744B44A}" srcOrd="1" destOrd="0" presId="urn:microsoft.com/office/officeart/2008/layout/LinedList"/>
    <dgm:cxn modelId="{976C68E7-A3D0-48C8-A932-D23D82EF8B35}" type="presParOf" srcId="{1B37C1E9-803C-4505-AE00-8970D11B2AF0}" destId="{6C1624F1-09A5-4030-ACBE-E487EA8FF3B8}" srcOrd="4" destOrd="0" presId="urn:microsoft.com/office/officeart/2008/layout/LinedList"/>
    <dgm:cxn modelId="{C14899BD-6663-4EFD-B266-A6796A93628F}" type="presParOf" srcId="{1B37C1E9-803C-4505-AE00-8970D11B2AF0}" destId="{A8E5BACE-228D-447A-97D2-3EFEBEC61674}" srcOrd="5" destOrd="0" presId="urn:microsoft.com/office/officeart/2008/layout/LinedList"/>
    <dgm:cxn modelId="{6814C75B-177E-4E63-895C-8D279D3D3D7D}" type="presParOf" srcId="{A8E5BACE-228D-447A-97D2-3EFEBEC61674}" destId="{CD55B8FC-908D-42BD-9C3E-78DFF24B726D}" srcOrd="0" destOrd="0" presId="urn:microsoft.com/office/officeart/2008/layout/LinedList"/>
    <dgm:cxn modelId="{3046F78C-03E1-4995-B10B-AE6539F62434}" type="presParOf" srcId="{A8E5BACE-228D-447A-97D2-3EFEBEC61674}" destId="{3E404CC6-66F0-4AD6-9498-0C533D138BB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F6A0A-C30F-4750-87FC-12A1758D6AA0}">
      <dsp:nvSpPr>
        <dsp:cNvPr id="0" name=""/>
        <dsp:cNvSpPr/>
      </dsp:nvSpPr>
      <dsp:spPr>
        <a:xfrm>
          <a:off x="0" y="0"/>
          <a:ext cx="6089650" cy="0"/>
        </a:xfrm>
        <a:prstGeom prst="lin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C353A8A6-5B21-4AFB-9127-64F7EEF2FF03}">
      <dsp:nvSpPr>
        <dsp:cNvPr id="0" name=""/>
        <dsp:cNvSpPr/>
      </dsp:nvSpPr>
      <dsp:spPr>
        <a:xfrm>
          <a:off x="0" y="0"/>
          <a:ext cx="6089650" cy="1508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MX" sz="1600" b="1" kern="1200" dirty="0"/>
            <a:t>1. Equidad: mejorar la igualdad en el acceso, permanencia y egreso de los estudiantes</a:t>
          </a:r>
          <a:r>
            <a:rPr lang="es-MX" sz="1600" kern="1200" dirty="0"/>
            <a:t>, disociando en la medida de lo posible las oportunidades educativas del estudiante de su nivel socioeconómico. Asimismo, debe ser </a:t>
          </a:r>
          <a:r>
            <a:rPr lang="es-MX" sz="1600" b="1" kern="1200" dirty="0"/>
            <a:t>inclusiva, diversa, intercultural y no discriminatoria</a:t>
          </a:r>
          <a:r>
            <a:rPr lang="es-MX" sz="1600" kern="1200" dirty="0"/>
            <a:t>. </a:t>
          </a:r>
          <a:endParaRPr lang="en-US" sz="1600" kern="1200" dirty="0"/>
        </a:p>
      </dsp:txBody>
      <dsp:txXfrm>
        <a:off x="0" y="0"/>
        <a:ext cx="6089650" cy="1508408"/>
      </dsp:txXfrm>
    </dsp:sp>
    <dsp:sp modelId="{B868D8BF-0957-4CAC-A804-23CA06E9FAF4}">
      <dsp:nvSpPr>
        <dsp:cNvPr id="0" name=""/>
        <dsp:cNvSpPr/>
      </dsp:nvSpPr>
      <dsp:spPr>
        <a:xfrm>
          <a:off x="0" y="1508408"/>
          <a:ext cx="6089650" cy="0"/>
        </a:xfrm>
        <a:prstGeom prst="lin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44FBFD41-67A6-417B-B0B4-BBBCA337531E}">
      <dsp:nvSpPr>
        <dsp:cNvPr id="0" name=""/>
        <dsp:cNvSpPr/>
      </dsp:nvSpPr>
      <dsp:spPr>
        <a:xfrm>
          <a:off x="0" y="1508408"/>
          <a:ext cx="6089650" cy="1508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MX" sz="1600" b="1" kern="1200" dirty="0"/>
            <a:t>2. Calidad: garantizar estándares en la provisión y resultados del sistema de educación en su conjunto</a:t>
          </a:r>
          <a:r>
            <a:rPr lang="es-MX" sz="1600" kern="1200" dirty="0"/>
            <a:t>, mediante el cumplimiento de criterios definidos, fomentados y evaluados por el Estado en forma participativa y que se verificarán a través del nivel de los insumos y de los productos. </a:t>
          </a:r>
          <a:endParaRPr lang="en-US" sz="1600" kern="1200" dirty="0"/>
        </a:p>
      </dsp:txBody>
      <dsp:txXfrm>
        <a:off x="0" y="1508408"/>
        <a:ext cx="6089650" cy="1508408"/>
      </dsp:txXfrm>
    </dsp:sp>
    <dsp:sp modelId="{5551573E-E8DC-47D7-BE23-A00C448E4639}">
      <dsp:nvSpPr>
        <dsp:cNvPr id="0" name=""/>
        <dsp:cNvSpPr/>
      </dsp:nvSpPr>
      <dsp:spPr>
        <a:xfrm>
          <a:off x="0" y="3016816"/>
          <a:ext cx="6089650" cy="0"/>
        </a:xfrm>
        <a:prstGeom prst="lin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6A4A1913-4DFE-4DB9-A056-1E0BFEF7E505}">
      <dsp:nvSpPr>
        <dsp:cNvPr id="0" name=""/>
        <dsp:cNvSpPr/>
      </dsp:nvSpPr>
      <dsp:spPr>
        <a:xfrm>
          <a:off x="0" y="3016816"/>
          <a:ext cx="6089650" cy="1508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MX" sz="1600" b="1" kern="1200" dirty="0"/>
            <a:t>3. Pertinencia: el sistema educativo debe ser capaz de responder de manera eficaz y oportuna a las necesidades y demandas de su entorno</a:t>
          </a:r>
          <a:r>
            <a:rPr lang="es-MX" sz="1600" kern="1200" dirty="0"/>
            <a:t>, contribuyendo desde su función formativa a satisfacer las prioridades del desarrollo cultural y social de la nación en el campo de la educación superior, así como los requerimientos del campo disciplinario y el ámbito laboral. </a:t>
          </a:r>
          <a:endParaRPr lang="en-US" sz="1600" kern="1200" dirty="0"/>
        </a:p>
      </dsp:txBody>
      <dsp:txXfrm>
        <a:off x="0" y="3016816"/>
        <a:ext cx="6089650" cy="1508408"/>
      </dsp:txXfrm>
    </dsp:sp>
    <dsp:sp modelId="{8570ACEB-5003-4BF8-9C84-6B65B0977B6C}">
      <dsp:nvSpPr>
        <dsp:cNvPr id="0" name=""/>
        <dsp:cNvSpPr/>
      </dsp:nvSpPr>
      <dsp:spPr>
        <a:xfrm>
          <a:off x="0" y="4525224"/>
          <a:ext cx="6089650" cy="0"/>
        </a:xfrm>
        <a:prstGeom prst="line">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w="6350" cap="flat" cmpd="sng" algn="ctr">
          <a:solidFill>
            <a:schemeClr val="accent4">
              <a:shade val="80000"/>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sp>
    <dsp:sp modelId="{E6804DB5-C533-4996-994C-A3D44A0F3A8A}">
      <dsp:nvSpPr>
        <dsp:cNvPr id="0" name=""/>
        <dsp:cNvSpPr/>
      </dsp:nvSpPr>
      <dsp:spPr>
        <a:xfrm>
          <a:off x="0" y="4525224"/>
          <a:ext cx="6089650" cy="15084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s-MX" sz="1600" b="1" kern="1200" dirty="0"/>
            <a:t>4. Consolidación del sistema: </a:t>
          </a:r>
          <a:r>
            <a:rPr lang="es-MX" sz="1600" kern="1200" dirty="0"/>
            <a:t>hacer que los actores institucionales de la educación superior, especialmente aquellos estatales, trabajen de manera armónica, coordinada y articulada, de tal modo que funcionen como un sistema efectivo</a:t>
          </a:r>
          <a:endParaRPr lang="en-US" sz="1600" kern="1200" dirty="0"/>
        </a:p>
      </dsp:txBody>
      <dsp:txXfrm>
        <a:off x="0" y="4525224"/>
        <a:ext cx="6089650" cy="150840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482B8A-D654-488A-A83F-32AD9B8F136B}">
      <dsp:nvSpPr>
        <dsp:cNvPr id="0" name=""/>
        <dsp:cNvSpPr/>
      </dsp:nvSpPr>
      <dsp:spPr>
        <a:xfrm>
          <a:off x="159936" y="0"/>
          <a:ext cx="4463460" cy="4802186"/>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MX" sz="2000" kern="1200" dirty="0"/>
            <a:t>Artículo 51 señala que “Las universidades reguladas en la presente ley deberán colaborar, de conformidad a su misión, con los diversos órganos del Estado que así lo requieran, en la elaboración de políticas, planes y programas que propendan al desarrollo cultural, social, territorial, artístico, científico, tecnológico, económico y sustentable del país, a nivel nacional y regional, contribuyendo a satisfacer los intereses generales de la sociedad y de las futuras generaciones.”.</a:t>
          </a:r>
          <a:endParaRPr lang="en-US" sz="2000" kern="1200" dirty="0"/>
        </a:p>
      </dsp:txBody>
      <dsp:txXfrm>
        <a:off x="290666" y="130730"/>
        <a:ext cx="4202000" cy="4540726"/>
      </dsp:txXfrm>
    </dsp:sp>
    <dsp:sp modelId="{15D4CBBD-1967-4CAD-B560-204B23A383F6}">
      <dsp:nvSpPr>
        <dsp:cNvPr id="0" name=""/>
        <dsp:cNvSpPr/>
      </dsp:nvSpPr>
      <dsp:spPr>
        <a:xfrm>
          <a:off x="4868268" y="2060576"/>
          <a:ext cx="1031217" cy="681032"/>
        </a:xfrm>
        <a:prstGeom prst="rightArrow">
          <a:avLst>
            <a:gd name="adj1" fmla="val 60000"/>
            <a:gd name="adj2" fmla="val 50000"/>
          </a:avLst>
        </a:prstGeom>
        <a:solidFill>
          <a:schemeClr val="accent2">
            <a:lumMod val="75000"/>
          </a:schemeClr>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just" defTabSz="666750">
            <a:lnSpc>
              <a:spcPct val="90000"/>
            </a:lnSpc>
            <a:spcBef>
              <a:spcPct val="0"/>
            </a:spcBef>
            <a:spcAft>
              <a:spcPct val="35000"/>
            </a:spcAft>
          </a:pPr>
          <a:endParaRPr lang="en-US" sz="1500" kern="1200" dirty="0"/>
        </a:p>
      </dsp:txBody>
      <dsp:txXfrm>
        <a:off x="4868268" y="2196782"/>
        <a:ext cx="826907" cy="408620"/>
      </dsp:txXfrm>
    </dsp:sp>
    <dsp:sp modelId="{8EA57D63-4D0F-43B0-A874-EE125A55C3FF}">
      <dsp:nvSpPr>
        <dsp:cNvPr id="0" name=""/>
        <dsp:cNvSpPr/>
      </dsp:nvSpPr>
      <dsp:spPr>
        <a:xfrm>
          <a:off x="6100058" y="0"/>
          <a:ext cx="4463460" cy="4802186"/>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lvl="0" algn="just" defTabSz="844550">
            <a:lnSpc>
              <a:spcPct val="90000"/>
            </a:lnSpc>
            <a:spcBef>
              <a:spcPct val="0"/>
            </a:spcBef>
            <a:spcAft>
              <a:spcPct val="35000"/>
            </a:spcAft>
          </a:pPr>
          <a:r>
            <a:rPr lang="es-MX" sz="1900" kern="1200" dirty="0"/>
            <a:t>Para efectos de que esta colaboración se materialice efectivamente, la ley contempla dos instrumentos principales: </a:t>
          </a:r>
        </a:p>
        <a:p>
          <a:pPr lvl="0" algn="just" defTabSz="844550">
            <a:lnSpc>
              <a:spcPct val="90000"/>
            </a:lnSpc>
            <a:spcBef>
              <a:spcPct val="0"/>
            </a:spcBef>
            <a:spcAft>
              <a:spcPct val="35000"/>
            </a:spcAft>
          </a:pPr>
          <a:r>
            <a:rPr lang="es-MX" sz="1900" kern="1200" dirty="0"/>
            <a:t>a) NO aplicación de la ley de compras públicas en las contrataciones entre las universidades del Estado y otros organismos públicos.</a:t>
          </a:r>
        </a:p>
        <a:p>
          <a:pPr lvl="0" algn="just" defTabSz="844550">
            <a:lnSpc>
              <a:spcPct val="90000"/>
            </a:lnSpc>
            <a:spcBef>
              <a:spcPct val="0"/>
            </a:spcBef>
            <a:spcAft>
              <a:spcPct val="35000"/>
            </a:spcAft>
          </a:pPr>
          <a:r>
            <a:rPr lang="es-MX" sz="1900" kern="1200" dirty="0"/>
            <a:t>b) La conformación del Comité de Coordinación, al cual le corresponde, “…asesorar al Ministerio de Educación en el diseño de proyectos conjuntos entre el Estado y sus universidades en torno a objetivos específicos que atiendan los problemas y requerimientos del país y sus regiones…”</a:t>
          </a:r>
          <a:endParaRPr lang="en-US" sz="1900" kern="1200" dirty="0"/>
        </a:p>
      </dsp:txBody>
      <dsp:txXfrm>
        <a:off x="6230788" y="130730"/>
        <a:ext cx="4202000" cy="4540726"/>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79B4D-9B4F-4E6B-A463-7D4DCBE06D0B}">
      <dsp:nvSpPr>
        <dsp:cNvPr id="0" name=""/>
        <dsp:cNvSpPr/>
      </dsp:nvSpPr>
      <dsp:spPr>
        <a:xfrm>
          <a:off x="0" y="3409972"/>
          <a:ext cx="10515600" cy="1119229"/>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CL" sz="1900" kern="1200"/>
            <a:t>Ley enumera las principales iniciativas que pueden ser financiadas con el plan, pero sólo en carácter ejemplar.</a:t>
          </a:r>
          <a:endParaRPr lang="en-US" sz="1900" kern="1200" dirty="0"/>
        </a:p>
      </dsp:txBody>
      <dsp:txXfrm>
        <a:off x="0" y="3409972"/>
        <a:ext cx="10515600" cy="1119229"/>
      </dsp:txXfrm>
    </dsp:sp>
    <dsp:sp modelId="{C5819B33-298C-481B-97CB-4A190AA0BDA2}">
      <dsp:nvSpPr>
        <dsp:cNvPr id="0" name=""/>
        <dsp:cNvSpPr/>
      </dsp:nvSpPr>
      <dsp:spPr>
        <a:xfrm rot="10800000">
          <a:off x="0" y="1705386"/>
          <a:ext cx="10515600" cy="1721374"/>
        </a:xfrm>
        <a:prstGeom prst="upArrowCallout">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MX" sz="1900" kern="1200" dirty="0"/>
            <a:t>Consiste en recursos adicionales a las universidades del Estado por los próximos 10 años, para financiar proyectos individuales y en red, especialmente en las líneas de trabajo definidas en el mismo texto legal. </a:t>
          </a:r>
          <a:endParaRPr lang="en-US" sz="1900" kern="1200" dirty="0"/>
        </a:p>
      </dsp:txBody>
      <dsp:txXfrm rot="10800000">
        <a:off x="0" y="1705386"/>
        <a:ext cx="10515600" cy="1118497"/>
      </dsp:txXfrm>
    </dsp:sp>
    <dsp:sp modelId="{5E050933-8459-4FEF-BDA1-6E24EBE6FE8B}">
      <dsp:nvSpPr>
        <dsp:cNvPr id="0" name=""/>
        <dsp:cNvSpPr/>
      </dsp:nvSpPr>
      <dsp:spPr>
        <a:xfrm rot="10800000">
          <a:off x="0" y="12058"/>
          <a:ext cx="10515600" cy="1721374"/>
        </a:xfrm>
        <a:prstGeom prst="upArrowCallou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35128" tIns="135128" rIns="135128" bIns="135128" numCol="1" spcCol="1270" anchor="ctr" anchorCtr="0">
          <a:noAutofit/>
        </a:bodyPr>
        <a:lstStyle/>
        <a:p>
          <a:pPr lvl="0" algn="ctr" defTabSz="844550">
            <a:lnSpc>
              <a:spcPct val="90000"/>
            </a:lnSpc>
            <a:spcBef>
              <a:spcPct val="0"/>
            </a:spcBef>
            <a:spcAft>
              <a:spcPct val="35000"/>
            </a:spcAft>
          </a:pPr>
          <a:r>
            <a:rPr lang="es-MX" sz="1900" kern="1200" dirty="0"/>
            <a:t>Para efectos de avanzar efectivamente hacia el logro de los objetivos propuestos, la ley de Universidades Estatales establece mecanismos e instrumentos específicos, constituyéndose como el principal de estos, el Plan de Fortalecimiento. </a:t>
          </a:r>
          <a:endParaRPr lang="en-US" sz="1900" kern="1200" dirty="0"/>
        </a:p>
      </dsp:txBody>
      <dsp:txXfrm rot="10800000">
        <a:off x="0" y="12058"/>
        <a:ext cx="10515600" cy="1118497"/>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8D874E-1E66-49CE-95CF-E1FE167AC524}">
      <dsp:nvSpPr>
        <dsp:cNvPr id="0" name=""/>
        <dsp:cNvSpPr/>
      </dsp:nvSpPr>
      <dsp:spPr>
        <a:xfrm>
          <a:off x="0" y="0"/>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B12BB1-406C-413C-93AD-9DB50A620333}">
      <dsp:nvSpPr>
        <dsp:cNvPr id="0" name=""/>
        <dsp:cNvSpPr/>
      </dsp:nvSpPr>
      <dsp:spPr>
        <a:xfrm>
          <a:off x="0" y="0"/>
          <a:ext cx="10515600" cy="102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s-CL" sz="2100" kern="1200" dirty="0"/>
            <a:t>Plan de Fortalecimiento destinado a apoyar el desarrollo de las universidades del Estado.</a:t>
          </a:r>
          <a:endParaRPr lang="en-US" sz="2100" kern="1200" dirty="0"/>
        </a:p>
      </dsp:txBody>
      <dsp:txXfrm>
        <a:off x="0" y="0"/>
        <a:ext cx="10515600" cy="1020243"/>
      </dsp:txXfrm>
    </dsp:sp>
    <dsp:sp modelId="{EB551391-8DE8-4099-B8D7-55424006D7EE}">
      <dsp:nvSpPr>
        <dsp:cNvPr id="0" name=""/>
        <dsp:cNvSpPr/>
      </dsp:nvSpPr>
      <dsp:spPr>
        <a:xfrm>
          <a:off x="0" y="1020243"/>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CD958C3-E65D-4020-B9E5-6F496CEBECDB}">
      <dsp:nvSpPr>
        <dsp:cNvPr id="0" name=""/>
        <dsp:cNvSpPr/>
      </dsp:nvSpPr>
      <dsp:spPr>
        <a:xfrm>
          <a:off x="0" y="1020243"/>
          <a:ext cx="10515600" cy="102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s-CL" sz="2100" kern="1200"/>
            <a:t>Plan de carácter transitorio con una duración de 10 años.</a:t>
          </a:r>
          <a:endParaRPr lang="en-US" sz="2100" kern="1200"/>
        </a:p>
      </dsp:txBody>
      <dsp:txXfrm>
        <a:off x="0" y="1020243"/>
        <a:ext cx="10515600" cy="1020243"/>
      </dsp:txXfrm>
    </dsp:sp>
    <dsp:sp modelId="{868B8030-A617-49E6-B777-1D6FF43537C5}">
      <dsp:nvSpPr>
        <dsp:cNvPr id="0" name=""/>
        <dsp:cNvSpPr/>
      </dsp:nvSpPr>
      <dsp:spPr>
        <a:xfrm>
          <a:off x="0" y="2040487"/>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C357AC-803B-4D6E-8D69-F7CB72B13EEE}">
      <dsp:nvSpPr>
        <dsp:cNvPr id="0" name=""/>
        <dsp:cNvSpPr/>
      </dsp:nvSpPr>
      <dsp:spPr>
        <a:xfrm>
          <a:off x="0" y="2040487"/>
          <a:ext cx="10515600" cy="102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s-CL" sz="2100" kern="1200"/>
            <a:t>Los recursos se destinarán a los usos y ejes estratégicos que sean estipulados en los convenios que para estos efectos se suscribirán entre el Mineduc y cada una de las universidades. </a:t>
          </a:r>
          <a:endParaRPr lang="en-US" sz="2100" kern="1200"/>
        </a:p>
      </dsp:txBody>
      <dsp:txXfrm>
        <a:off x="0" y="2040487"/>
        <a:ext cx="10515600" cy="1020243"/>
      </dsp:txXfrm>
    </dsp:sp>
    <dsp:sp modelId="{8BBDF041-6CC3-4B34-893C-721A4E5F1E6C}">
      <dsp:nvSpPr>
        <dsp:cNvPr id="0" name=""/>
        <dsp:cNvSpPr/>
      </dsp:nvSpPr>
      <dsp:spPr>
        <a:xfrm>
          <a:off x="0" y="3060730"/>
          <a:ext cx="10515600" cy="0"/>
        </a:xfrm>
        <a:prstGeom prst="lin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752004-AA05-437C-A81E-272EDC30ADC7}">
      <dsp:nvSpPr>
        <dsp:cNvPr id="0" name=""/>
        <dsp:cNvSpPr/>
      </dsp:nvSpPr>
      <dsp:spPr>
        <a:xfrm>
          <a:off x="0" y="3060730"/>
          <a:ext cx="10515600" cy="10202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s-CL" sz="2100" kern="1200"/>
            <a:t>Ley enumera las principales iniciativas que pueden ser financiadas con el plan, pero sólo en carácter ejemplar.</a:t>
          </a:r>
          <a:endParaRPr lang="en-US" sz="2100" kern="1200"/>
        </a:p>
      </dsp:txBody>
      <dsp:txXfrm>
        <a:off x="0" y="3060730"/>
        <a:ext cx="10515600" cy="102024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94B375-72CF-4931-A174-15A1CC013687}">
      <dsp:nvSpPr>
        <dsp:cNvPr id="0" name=""/>
        <dsp:cNvSpPr/>
      </dsp:nvSpPr>
      <dsp:spPr>
        <a:xfrm>
          <a:off x="782151" y="2099887"/>
          <a:ext cx="616416" cy="71"/>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413FCE1C-0814-4A58-A8EE-49501C7E290B}">
      <dsp:nvSpPr>
        <dsp:cNvPr id="0" name=""/>
        <dsp:cNvSpPr/>
      </dsp:nvSpPr>
      <dsp:spPr>
        <a:xfrm>
          <a:off x="1435552" y="2048094"/>
          <a:ext cx="70887" cy="133264"/>
        </a:xfrm>
        <a:prstGeom prst="chevron">
          <a:avLst>
            <a:gd name="adj" fmla="val 9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EA21E882-6059-43BA-B726-4B09D4DAADD6}">
      <dsp:nvSpPr>
        <dsp:cNvPr id="0" name=""/>
        <dsp:cNvSpPr/>
      </dsp:nvSpPr>
      <dsp:spPr>
        <a:xfrm>
          <a:off x="417680" y="1812505"/>
          <a:ext cx="574837" cy="574837"/>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307" tIns="22307" rIns="22307" bIns="22307" numCol="1" spcCol="1270" anchor="ctr" anchorCtr="0">
          <a:noAutofit/>
        </a:bodyPr>
        <a:lstStyle/>
        <a:p>
          <a:pPr lvl="0" algn="ctr" defTabSz="1111250">
            <a:lnSpc>
              <a:spcPct val="90000"/>
            </a:lnSpc>
            <a:spcBef>
              <a:spcPct val="0"/>
            </a:spcBef>
            <a:spcAft>
              <a:spcPct val="35000"/>
            </a:spcAft>
          </a:pPr>
          <a:r>
            <a:rPr lang="en-US" sz="2500" kern="1200"/>
            <a:t>1</a:t>
          </a:r>
        </a:p>
      </dsp:txBody>
      <dsp:txXfrm>
        <a:off x="501863" y="1896688"/>
        <a:ext cx="406471" cy="406471"/>
      </dsp:txXfrm>
    </dsp:sp>
    <dsp:sp modelId="{7BAEFA85-6FC2-485A-9D10-9EF4A78EEF10}">
      <dsp:nvSpPr>
        <dsp:cNvPr id="0" name=""/>
        <dsp:cNvSpPr/>
      </dsp:nvSpPr>
      <dsp:spPr>
        <a:xfrm>
          <a:off x="166371" y="2792062"/>
          <a:ext cx="1386937" cy="1965600"/>
        </a:xfrm>
        <a:prstGeom prst="upArrowCallout">
          <a:avLst>
            <a:gd name="adj1" fmla="val 50000"/>
            <a:gd name="adj2" fmla="val 20000"/>
            <a:gd name="adj3" fmla="val 20000"/>
            <a:gd name="adj4" fmla="val 10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9403" tIns="165100" rIns="109403" bIns="165100" numCol="1" spcCol="1270" anchor="t" anchorCtr="0">
          <a:noAutofit/>
        </a:bodyPr>
        <a:lstStyle/>
        <a:p>
          <a:pPr lvl="0" algn="l" defTabSz="488950">
            <a:lnSpc>
              <a:spcPct val="90000"/>
            </a:lnSpc>
            <a:spcBef>
              <a:spcPct val="0"/>
            </a:spcBef>
            <a:spcAft>
              <a:spcPct val="35000"/>
            </a:spcAft>
          </a:pPr>
          <a:r>
            <a:rPr lang="es-ES" sz="1100" kern="1200" dirty="0"/>
            <a:t>Actualizar su Plan de Desarrollo Institucional con el fin de </a:t>
          </a:r>
          <a:r>
            <a:rPr lang="es-ES" sz="1100" b="1" i="1" kern="1200" dirty="0"/>
            <a:t>concordar sus iniciativas de fortalecimiento con dicho Plan.</a:t>
          </a:r>
          <a:endParaRPr lang="en-US" sz="1100" kern="1200" dirty="0"/>
        </a:p>
      </dsp:txBody>
      <dsp:txXfrm>
        <a:off x="166371" y="3069449"/>
        <a:ext cx="1386937" cy="1688213"/>
      </dsp:txXfrm>
    </dsp:sp>
    <dsp:sp modelId="{F4996F43-F71F-4183-B35C-38FE0FF9E076}">
      <dsp:nvSpPr>
        <dsp:cNvPr id="0" name=""/>
        <dsp:cNvSpPr/>
      </dsp:nvSpPr>
      <dsp:spPr>
        <a:xfrm>
          <a:off x="1552671" y="2099912"/>
          <a:ext cx="1386937" cy="72"/>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E3D2D52-9DEF-42AA-9E59-CF25702C7BFD}">
      <dsp:nvSpPr>
        <dsp:cNvPr id="0" name=""/>
        <dsp:cNvSpPr/>
      </dsp:nvSpPr>
      <dsp:spPr>
        <a:xfrm>
          <a:off x="2976594" y="2048114"/>
          <a:ext cx="70887" cy="133287"/>
        </a:xfrm>
        <a:prstGeom prst="chevron">
          <a:avLst>
            <a:gd name="adj" fmla="val 9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A6DE2F3-55EC-484D-A387-1E083D24621E}">
      <dsp:nvSpPr>
        <dsp:cNvPr id="0" name=""/>
        <dsp:cNvSpPr/>
      </dsp:nvSpPr>
      <dsp:spPr>
        <a:xfrm>
          <a:off x="1958721" y="1812529"/>
          <a:ext cx="574837" cy="574837"/>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307" tIns="22307" rIns="22307" bIns="22307" numCol="1" spcCol="1270" anchor="ctr" anchorCtr="0">
          <a:noAutofit/>
        </a:bodyPr>
        <a:lstStyle/>
        <a:p>
          <a:pPr lvl="0" algn="ctr" defTabSz="1111250">
            <a:lnSpc>
              <a:spcPct val="90000"/>
            </a:lnSpc>
            <a:spcBef>
              <a:spcPct val="0"/>
            </a:spcBef>
            <a:spcAft>
              <a:spcPct val="35000"/>
            </a:spcAft>
          </a:pPr>
          <a:r>
            <a:rPr lang="en-US" sz="2500" kern="1200"/>
            <a:t>2</a:t>
          </a:r>
        </a:p>
      </dsp:txBody>
      <dsp:txXfrm>
        <a:off x="2042904" y="1896712"/>
        <a:ext cx="406471" cy="406471"/>
      </dsp:txXfrm>
    </dsp:sp>
    <dsp:sp modelId="{6E44FC5A-FB45-459F-8378-FB6AB6213003}">
      <dsp:nvSpPr>
        <dsp:cNvPr id="0" name=""/>
        <dsp:cNvSpPr/>
      </dsp:nvSpPr>
      <dsp:spPr>
        <a:xfrm>
          <a:off x="1707412" y="2792126"/>
          <a:ext cx="1386937" cy="1965600"/>
        </a:xfrm>
        <a:prstGeom prst="upArrowCallout">
          <a:avLst>
            <a:gd name="adj1" fmla="val 50000"/>
            <a:gd name="adj2" fmla="val 20000"/>
            <a:gd name="adj3" fmla="val 20000"/>
            <a:gd name="adj4" fmla="val 10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9403" tIns="165100" rIns="109403" bIns="165100" numCol="1" spcCol="1270" anchor="t" anchorCtr="0">
          <a:noAutofit/>
        </a:bodyPr>
        <a:lstStyle/>
        <a:p>
          <a:pPr lvl="0" algn="l" defTabSz="488950">
            <a:lnSpc>
              <a:spcPct val="90000"/>
            </a:lnSpc>
            <a:spcBef>
              <a:spcPct val="0"/>
            </a:spcBef>
            <a:spcAft>
              <a:spcPct val="35000"/>
            </a:spcAft>
          </a:pPr>
          <a:r>
            <a:rPr lang="es-CL" sz="1100" kern="1200" dirty="0"/>
            <a:t>Fortalecimiento de la </a:t>
          </a:r>
          <a:r>
            <a:rPr lang="es-CL" sz="1100" b="1" kern="1200" dirty="0"/>
            <a:t>gestión institucional</a:t>
          </a:r>
          <a:r>
            <a:rPr lang="es-CL" sz="1100" kern="1200" dirty="0"/>
            <a:t>: programas de mejoramiento y actualización de los procesos internos de gestión institucional y de recursos humanos.</a:t>
          </a:r>
          <a:endParaRPr lang="en-US" sz="1100" kern="1200" dirty="0"/>
        </a:p>
      </dsp:txBody>
      <dsp:txXfrm>
        <a:off x="1707412" y="3069513"/>
        <a:ext cx="1386937" cy="1688213"/>
      </dsp:txXfrm>
    </dsp:sp>
    <dsp:sp modelId="{4E4DDC2B-80C0-4F64-B870-41BF965BAAD2}">
      <dsp:nvSpPr>
        <dsp:cNvPr id="0" name=""/>
        <dsp:cNvSpPr/>
      </dsp:nvSpPr>
      <dsp:spPr>
        <a:xfrm>
          <a:off x="3093713" y="2099912"/>
          <a:ext cx="1386937" cy="72"/>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5A636DE4-8CC9-4D7A-989B-33DAED000941}">
      <dsp:nvSpPr>
        <dsp:cNvPr id="0" name=""/>
        <dsp:cNvSpPr/>
      </dsp:nvSpPr>
      <dsp:spPr>
        <a:xfrm>
          <a:off x="4517635" y="2048114"/>
          <a:ext cx="70887" cy="133287"/>
        </a:xfrm>
        <a:prstGeom prst="chevron">
          <a:avLst>
            <a:gd name="adj" fmla="val 9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A3823DE4-5438-4810-B5A7-8DA14FEC2062}">
      <dsp:nvSpPr>
        <dsp:cNvPr id="0" name=""/>
        <dsp:cNvSpPr/>
      </dsp:nvSpPr>
      <dsp:spPr>
        <a:xfrm>
          <a:off x="3499763" y="1812529"/>
          <a:ext cx="574837" cy="574837"/>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307" tIns="22307" rIns="22307" bIns="22307" numCol="1" spcCol="1270" anchor="ctr" anchorCtr="0">
          <a:noAutofit/>
        </a:bodyPr>
        <a:lstStyle/>
        <a:p>
          <a:pPr lvl="0" algn="ctr" defTabSz="1111250">
            <a:lnSpc>
              <a:spcPct val="90000"/>
            </a:lnSpc>
            <a:spcBef>
              <a:spcPct val="0"/>
            </a:spcBef>
            <a:spcAft>
              <a:spcPct val="35000"/>
            </a:spcAft>
          </a:pPr>
          <a:r>
            <a:rPr lang="en-US" sz="2500" kern="1200"/>
            <a:t>3</a:t>
          </a:r>
        </a:p>
      </dsp:txBody>
      <dsp:txXfrm>
        <a:off x="3583946" y="1896712"/>
        <a:ext cx="406471" cy="406471"/>
      </dsp:txXfrm>
    </dsp:sp>
    <dsp:sp modelId="{8D98632E-661A-4E86-B54B-E473E3702E34}">
      <dsp:nvSpPr>
        <dsp:cNvPr id="0" name=""/>
        <dsp:cNvSpPr/>
      </dsp:nvSpPr>
      <dsp:spPr>
        <a:xfrm>
          <a:off x="3248453" y="2792126"/>
          <a:ext cx="1386937" cy="1965600"/>
        </a:xfrm>
        <a:prstGeom prst="upArrowCallout">
          <a:avLst>
            <a:gd name="adj1" fmla="val 50000"/>
            <a:gd name="adj2" fmla="val 20000"/>
            <a:gd name="adj3" fmla="val 20000"/>
            <a:gd name="adj4" fmla="val 10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9403" tIns="165100" rIns="109403" bIns="165100" numCol="1" spcCol="1270" anchor="t" anchorCtr="0">
          <a:noAutofit/>
        </a:bodyPr>
        <a:lstStyle/>
        <a:p>
          <a:pPr lvl="0" algn="l" defTabSz="488950">
            <a:lnSpc>
              <a:spcPct val="90000"/>
            </a:lnSpc>
            <a:spcBef>
              <a:spcPct val="0"/>
            </a:spcBef>
            <a:spcAft>
              <a:spcPct val="35000"/>
            </a:spcAft>
          </a:pPr>
          <a:r>
            <a:rPr lang="es-CL" sz="1100" kern="1200"/>
            <a:t>Crecimiento de su oferta académica o de su </a:t>
          </a:r>
          <a:r>
            <a:rPr lang="es-CL" sz="1100" b="1" kern="1200"/>
            <a:t>matrícula</a:t>
          </a:r>
          <a:r>
            <a:rPr lang="es-CL" sz="1100" kern="1200"/>
            <a:t>.</a:t>
          </a:r>
          <a:endParaRPr lang="en-US" sz="1100" kern="1200"/>
        </a:p>
      </dsp:txBody>
      <dsp:txXfrm>
        <a:off x="3248453" y="3069513"/>
        <a:ext cx="1386937" cy="1688213"/>
      </dsp:txXfrm>
    </dsp:sp>
    <dsp:sp modelId="{0A87051B-9EC1-45CD-B028-83D0F6D0EE29}">
      <dsp:nvSpPr>
        <dsp:cNvPr id="0" name=""/>
        <dsp:cNvSpPr/>
      </dsp:nvSpPr>
      <dsp:spPr>
        <a:xfrm>
          <a:off x="4634754" y="2099912"/>
          <a:ext cx="1386937" cy="72"/>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0955C90-DB00-4A49-9DAA-9AFBD36F235D}">
      <dsp:nvSpPr>
        <dsp:cNvPr id="0" name=""/>
        <dsp:cNvSpPr/>
      </dsp:nvSpPr>
      <dsp:spPr>
        <a:xfrm>
          <a:off x="6058676" y="2048114"/>
          <a:ext cx="70887" cy="133287"/>
        </a:xfrm>
        <a:prstGeom prst="chevron">
          <a:avLst>
            <a:gd name="adj" fmla="val 9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D11647C2-53F3-4B9A-811C-B80A0CD9E6F6}">
      <dsp:nvSpPr>
        <dsp:cNvPr id="0" name=""/>
        <dsp:cNvSpPr/>
      </dsp:nvSpPr>
      <dsp:spPr>
        <a:xfrm>
          <a:off x="5040804" y="1812529"/>
          <a:ext cx="574837" cy="574837"/>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307" tIns="22307" rIns="22307" bIns="22307" numCol="1" spcCol="1270" anchor="ctr" anchorCtr="0">
          <a:noAutofit/>
        </a:bodyPr>
        <a:lstStyle/>
        <a:p>
          <a:pPr lvl="0" algn="ctr" defTabSz="1111250">
            <a:lnSpc>
              <a:spcPct val="90000"/>
            </a:lnSpc>
            <a:spcBef>
              <a:spcPct val="0"/>
            </a:spcBef>
            <a:spcAft>
              <a:spcPct val="35000"/>
            </a:spcAft>
          </a:pPr>
          <a:r>
            <a:rPr lang="en-US" sz="2500" kern="1200"/>
            <a:t>4</a:t>
          </a:r>
        </a:p>
      </dsp:txBody>
      <dsp:txXfrm>
        <a:off x="5124987" y="1896712"/>
        <a:ext cx="406471" cy="406471"/>
      </dsp:txXfrm>
    </dsp:sp>
    <dsp:sp modelId="{96393959-DE44-4471-A010-76C89CDD54D7}">
      <dsp:nvSpPr>
        <dsp:cNvPr id="0" name=""/>
        <dsp:cNvSpPr/>
      </dsp:nvSpPr>
      <dsp:spPr>
        <a:xfrm>
          <a:off x="4789495" y="2792126"/>
          <a:ext cx="1386937" cy="1965600"/>
        </a:xfrm>
        <a:prstGeom prst="upArrowCallout">
          <a:avLst>
            <a:gd name="adj1" fmla="val 50000"/>
            <a:gd name="adj2" fmla="val 20000"/>
            <a:gd name="adj3" fmla="val 20000"/>
            <a:gd name="adj4" fmla="val 10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9403" tIns="165100" rIns="109403" bIns="165100" numCol="1" spcCol="1270" anchor="t" anchorCtr="0">
          <a:noAutofit/>
        </a:bodyPr>
        <a:lstStyle/>
        <a:p>
          <a:pPr lvl="0" algn="l" defTabSz="488950">
            <a:lnSpc>
              <a:spcPct val="90000"/>
            </a:lnSpc>
            <a:spcBef>
              <a:spcPct val="0"/>
            </a:spcBef>
            <a:spcAft>
              <a:spcPct val="35000"/>
            </a:spcAft>
          </a:pPr>
          <a:r>
            <a:rPr lang="es-CL" sz="1100" kern="1200"/>
            <a:t>Fortalecimiento de la </a:t>
          </a:r>
          <a:r>
            <a:rPr lang="es-CL" sz="1100" b="1" kern="1200"/>
            <a:t>calidad académica y la formación profesional</a:t>
          </a:r>
          <a:r>
            <a:rPr lang="es-CL" sz="1100" kern="1200"/>
            <a:t>, incluyendo planes de evaluación y rediseño curricular</a:t>
          </a:r>
          <a:endParaRPr lang="en-US" sz="1100" kern="1200"/>
        </a:p>
      </dsp:txBody>
      <dsp:txXfrm>
        <a:off x="4789495" y="3069513"/>
        <a:ext cx="1386937" cy="1688213"/>
      </dsp:txXfrm>
    </dsp:sp>
    <dsp:sp modelId="{37B8F33D-7680-4A03-B118-4CD0D06C08F0}">
      <dsp:nvSpPr>
        <dsp:cNvPr id="0" name=""/>
        <dsp:cNvSpPr/>
      </dsp:nvSpPr>
      <dsp:spPr>
        <a:xfrm>
          <a:off x="6175796" y="2099912"/>
          <a:ext cx="1386937" cy="72"/>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F8DDB260-9147-4149-B806-567BCE041364}">
      <dsp:nvSpPr>
        <dsp:cNvPr id="0" name=""/>
        <dsp:cNvSpPr/>
      </dsp:nvSpPr>
      <dsp:spPr>
        <a:xfrm>
          <a:off x="7599718" y="2048114"/>
          <a:ext cx="70887" cy="133287"/>
        </a:xfrm>
        <a:prstGeom prst="chevron">
          <a:avLst>
            <a:gd name="adj" fmla="val 9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E8CDD031-0DD8-4598-8513-73D15F531D51}">
      <dsp:nvSpPr>
        <dsp:cNvPr id="0" name=""/>
        <dsp:cNvSpPr/>
      </dsp:nvSpPr>
      <dsp:spPr>
        <a:xfrm>
          <a:off x="6581846" y="1812529"/>
          <a:ext cx="574837" cy="574837"/>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307" tIns="22307" rIns="22307" bIns="22307" numCol="1" spcCol="1270" anchor="ctr" anchorCtr="0">
          <a:noAutofit/>
        </a:bodyPr>
        <a:lstStyle/>
        <a:p>
          <a:pPr lvl="0" algn="ctr" defTabSz="1111250">
            <a:lnSpc>
              <a:spcPct val="90000"/>
            </a:lnSpc>
            <a:spcBef>
              <a:spcPct val="0"/>
            </a:spcBef>
            <a:spcAft>
              <a:spcPct val="35000"/>
            </a:spcAft>
          </a:pPr>
          <a:r>
            <a:rPr lang="en-US" sz="2500" kern="1200"/>
            <a:t>5</a:t>
          </a:r>
        </a:p>
      </dsp:txBody>
      <dsp:txXfrm>
        <a:off x="6666029" y="1896712"/>
        <a:ext cx="406471" cy="406471"/>
      </dsp:txXfrm>
    </dsp:sp>
    <dsp:sp modelId="{2DED7540-7A6C-4292-A2B2-B1D9741CA647}">
      <dsp:nvSpPr>
        <dsp:cNvPr id="0" name=""/>
        <dsp:cNvSpPr/>
      </dsp:nvSpPr>
      <dsp:spPr>
        <a:xfrm>
          <a:off x="6330536" y="2792126"/>
          <a:ext cx="1386937" cy="1965600"/>
        </a:xfrm>
        <a:prstGeom prst="upArrowCallout">
          <a:avLst>
            <a:gd name="adj1" fmla="val 50000"/>
            <a:gd name="adj2" fmla="val 20000"/>
            <a:gd name="adj3" fmla="val 20000"/>
            <a:gd name="adj4" fmla="val 10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9403" tIns="165100" rIns="109403" bIns="165100" numCol="1" spcCol="1270" anchor="t" anchorCtr="0">
          <a:noAutofit/>
        </a:bodyPr>
        <a:lstStyle/>
        <a:p>
          <a:pPr lvl="0" algn="l" defTabSz="488950">
            <a:lnSpc>
              <a:spcPct val="90000"/>
            </a:lnSpc>
            <a:spcBef>
              <a:spcPct val="0"/>
            </a:spcBef>
            <a:spcAft>
              <a:spcPct val="35000"/>
            </a:spcAft>
          </a:pPr>
          <a:r>
            <a:rPr lang="es-CL" sz="1100" kern="1200"/>
            <a:t>Fortalecimiento de la</a:t>
          </a:r>
          <a:r>
            <a:rPr lang="es-CL" sz="1100" b="1" kern="1200"/>
            <a:t> investigación </a:t>
          </a:r>
          <a:r>
            <a:rPr lang="es-CL" sz="1100" kern="1200"/>
            <a:t>e incidencia en la elaboración e implementación de políticas públicas.</a:t>
          </a:r>
          <a:endParaRPr lang="en-US" sz="1100" kern="1200"/>
        </a:p>
      </dsp:txBody>
      <dsp:txXfrm>
        <a:off x="6330536" y="3069513"/>
        <a:ext cx="1386937" cy="1688213"/>
      </dsp:txXfrm>
    </dsp:sp>
    <dsp:sp modelId="{23E69B64-AA5F-4F0E-ABAC-2D3163902CCE}">
      <dsp:nvSpPr>
        <dsp:cNvPr id="0" name=""/>
        <dsp:cNvSpPr/>
      </dsp:nvSpPr>
      <dsp:spPr>
        <a:xfrm>
          <a:off x="7716837" y="2099912"/>
          <a:ext cx="1386937" cy="72"/>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68ED18A7-FD7C-41EE-AB6E-E02C4B344AF5}">
      <dsp:nvSpPr>
        <dsp:cNvPr id="0" name=""/>
        <dsp:cNvSpPr/>
      </dsp:nvSpPr>
      <dsp:spPr>
        <a:xfrm>
          <a:off x="9140759" y="2048114"/>
          <a:ext cx="70887" cy="133287"/>
        </a:xfrm>
        <a:prstGeom prst="chevron">
          <a:avLst>
            <a:gd name="adj" fmla="val 9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140B3301-59B4-4D11-83CE-70C84B6CD421}">
      <dsp:nvSpPr>
        <dsp:cNvPr id="0" name=""/>
        <dsp:cNvSpPr/>
      </dsp:nvSpPr>
      <dsp:spPr>
        <a:xfrm>
          <a:off x="8122887" y="1812529"/>
          <a:ext cx="574837" cy="574837"/>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307" tIns="22307" rIns="22307" bIns="22307" numCol="1" spcCol="1270" anchor="ctr" anchorCtr="0">
          <a:noAutofit/>
        </a:bodyPr>
        <a:lstStyle/>
        <a:p>
          <a:pPr lvl="0" algn="ctr" defTabSz="1111250">
            <a:lnSpc>
              <a:spcPct val="90000"/>
            </a:lnSpc>
            <a:spcBef>
              <a:spcPct val="0"/>
            </a:spcBef>
            <a:spcAft>
              <a:spcPct val="35000"/>
            </a:spcAft>
          </a:pPr>
          <a:r>
            <a:rPr lang="en-US" sz="2500" kern="1200"/>
            <a:t>6</a:t>
          </a:r>
        </a:p>
      </dsp:txBody>
      <dsp:txXfrm>
        <a:off x="8207070" y="1896712"/>
        <a:ext cx="406471" cy="406471"/>
      </dsp:txXfrm>
    </dsp:sp>
    <dsp:sp modelId="{F0707FB5-19CF-4070-8F45-7F1FF932CE7F}">
      <dsp:nvSpPr>
        <dsp:cNvPr id="0" name=""/>
        <dsp:cNvSpPr/>
      </dsp:nvSpPr>
      <dsp:spPr>
        <a:xfrm>
          <a:off x="7871578" y="2805984"/>
          <a:ext cx="1386937" cy="1965600"/>
        </a:xfrm>
        <a:prstGeom prst="upArrowCallout">
          <a:avLst>
            <a:gd name="adj1" fmla="val 50000"/>
            <a:gd name="adj2" fmla="val 20000"/>
            <a:gd name="adj3" fmla="val 20000"/>
            <a:gd name="adj4" fmla="val 10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9403" tIns="165100" rIns="109403" bIns="165100" numCol="1" spcCol="1270" anchor="t" anchorCtr="0">
          <a:noAutofit/>
        </a:bodyPr>
        <a:lstStyle/>
        <a:p>
          <a:pPr lvl="0" algn="l" defTabSz="488950">
            <a:lnSpc>
              <a:spcPct val="90000"/>
            </a:lnSpc>
            <a:spcBef>
              <a:spcPct val="0"/>
            </a:spcBef>
            <a:spcAft>
              <a:spcPct val="35000"/>
            </a:spcAft>
          </a:pPr>
          <a:r>
            <a:rPr lang="es-CL" sz="1100" b="1" kern="1200" dirty="0"/>
            <a:t>Vinculación con el medio y el territorio</a:t>
          </a:r>
          <a:r>
            <a:rPr lang="es-CL" sz="1100" kern="1200" dirty="0"/>
            <a:t>. Programas y acciones de vinculación con el medio que promuevan el desarrollo regional, la interculturalidad, el respeto de los pueblos originarios y el cuidado del medio ambiente</a:t>
          </a:r>
          <a:endParaRPr lang="en-US" sz="1100" kern="1200" dirty="0"/>
        </a:p>
      </dsp:txBody>
      <dsp:txXfrm>
        <a:off x="7871578" y="3083371"/>
        <a:ext cx="1386937" cy="1688213"/>
      </dsp:txXfrm>
    </dsp:sp>
    <dsp:sp modelId="{635D762F-6207-46F6-BE44-7EE190F0ACAA}">
      <dsp:nvSpPr>
        <dsp:cNvPr id="0" name=""/>
        <dsp:cNvSpPr/>
      </dsp:nvSpPr>
      <dsp:spPr>
        <a:xfrm>
          <a:off x="9257878" y="2099912"/>
          <a:ext cx="694146" cy="72"/>
        </a:xfrm>
        <a:prstGeom prst="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ACD183B-ABC6-47C2-80FB-824A85024B68}">
      <dsp:nvSpPr>
        <dsp:cNvPr id="0" name=""/>
        <dsp:cNvSpPr/>
      </dsp:nvSpPr>
      <dsp:spPr>
        <a:xfrm>
          <a:off x="9664606" y="1812529"/>
          <a:ext cx="574837" cy="574837"/>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22307" tIns="22307" rIns="22307" bIns="22307" numCol="1" spcCol="1270" anchor="ctr" anchorCtr="0">
          <a:noAutofit/>
        </a:bodyPr>
        <a:lstStyle/>
        <a:p>
          <a:pPr lvl="0" algn="ctr" defTabSz="1111250">
            <a:lnSpc>
              <a:spcPct val="90000"/>
            </a:lnSpc>
            <a:spcBef>
              <a:spcPct val="0"/>
            </a:spcBef>
            <a:spcAft>
              <a:spcPct val="35000"/>
            </a:spcAft>
          </a:pPr>
          <a:r>
            <a:rPr lang="en-US" sz="2500" kern="1200"/>
            <a:t>7</a:t>
          </a:r>
        </a:p>
      </dsp:txBody>
      <dsp:txXfrm>
        <a:off x="9748789" y="1896712"/>
        <a:ext cx="406471" cy="406471"/>
      </dsp:txXfrm>
    </dsp:sp>
    <dsp:sp modelId="{0D55A99F-F4FE-4CA4-86AA-C98717EBF625}">
      <dsp:nvSpPr>
        <dsp:cNvPr id="0" name=""/>
        <dsp:cNvSpPr/>
      </dsp:nvSpPr>
      <dsp:spPr>
        <a:xfrm>
          <a:off x="9412630" y="2792126"/>
          <a:ext cx="1444787" cy="1965600"/>
        </a:xfrm>
        <a:prstGeom prst="upArrowCallout">
          <a:avLst>
            <a:gd name="adj1" fmla="val 50000"/>
            <a:gd name="adj2" fmla="val 20000"/>
            <a:gd name="adj3" fmla="val 20000"/>
            <a:gd name="adj4" fmla="val 100000"/>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13966" tIns="165100" rIns="113966" bIns="165100" numCol="1" spcCol="1270" anchor="t" anchorCtr="0">
          <a:noAutofit/>
        </a:bodyPr>
        <a:lstStyle/>
        <a:p>
          <a:pPr lvl="0" algn="l" defTabSz="488950">
            <a:lnSpc>
              <a:spcPct val="90000"/>
            </a:lnSpc>
            <a:spcBef>
              <a:spcPct val="0"/>
            </a:spcBef>
            <a:spcAft>
              <a:spcPct val="35000"/>
            </a:spcAft>
          </a:pPr>
          <a:r>
            <a:rPr lang="es-CL" sz="1100" b="1" kern="1200" dirty="0"/>
            <a:t>Otras líneas de acción</a:t>
          </a:r>
          <a:r>
            <a:rPr lang="es-CL" sz="1100" kern="1200" dirty="0"/>
            <a:t>, tales como conservar y mejorar la infraestructura, crear o fortalecer planes de apoyo para la permanencia y titulación de estudiantes, y apoyar la obtención de la acreditación institucional de las universidades creadas por la ley </a:t>
          </a:r>
          <a:r>
            <a:rPr lang="es-CL" sz="1100" kern="1200" dirty="0" err="1"/>
            <a:t>Nº</a:t>
          </a:r>
          <a:r>
            <a:rPr lang="es-CL" sz="1100" kern="1200" dirty="0"/>
            <a:t> 20.842</a:t>
          </a:r>
          <a:endParaRPr lang="en-US" sz="1100" kern="1200" dirty="0"/>
        </a:p>
      </dsp:txBody>
      <dsp:txXfrm>
        <a:off x="9412630" y="3081083"/>
        <a:ext cx="1444787" cy="167664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523A6-5179-49AD-A382-65AEFAA87A9D}">
      <dsp:nvSpPr>
        <dsp:cNvPr id="0" name=""/>
        <dsp:cNvSpPr/>
      </dsp:nvSpPr>
      <dsp:spPr>
        <a:xfrm>
          <a:off x="0" y="0"/>
          <a:ext cx="9880979" cy="1041613"/>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L" sz="3200" kern="1200" dirty="0"/>
            <a:t>INSTITUCIONALIDAD PARA OPERACIÓN DEL PLAN</a:t>
          </a:r>
        </a:p>
      </dsp:txBody>
      <dsp:txXfrm>
        <a:off x="0" y="0"/>
        <a:ext cx="9880979" cy="1041613"/>
      </dsp:txXfrm>
    </dsp:sp>
    <dsp:sp modelId="{D3CF1EDA-7EB7-4130-A206-CEFB4DE10E5C}">
      <dsp:nvSpPr>
        <dsp:cNvPr id="0" name=""/>
        <dsp:cNvSpPr/>
      </dsp:nvSpPr>
      <dsp:spPr>
        <a:xfrm>
          <a:off x="2519" y="911003"/>
          <a:ext cx="9875939" cy="5150125"/>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algn="l" defTabSz="800100">
            <a:lnSpc>
              <a:spcPct val="90000"/>
            </a:lnSpc>
            <a:spcBef>
              <a:spcPct val="0"/>
            </a:spcBef>
            <a:spcAft>
              <a:spcPct val="35000"/>
            </a:spcAft>
            <a:buNone/>
          </a:pPr>
          <a:endParaRPr lang="es-CL" sz="1800" kern="1200" dirty="0"/>
        </a:p>
        <a:p>
          <a:pPr marL="0" lvl="0" algn="l" defTabSz="800100">
            <a:lnSpc>
              <a:spcPct val="90000"/>
            </a:lnSpc>
            <a:spcBef>
              <a:spcPct val="0"/>
            </a:spcBef>
            <a:spcAft>
              <a:spcPct val="35000"/>
            </a:spcAft>
            <a:buNone/>
          </a:pPr>
          <a:r>
            <a:rPr lang="es-CL" sz="2400" b="1" u="sng" kern="1200" dirty="0"/>
            <a:t>Consejo de Coordinación:</a:t>
          </a:r>
        </a:p>
        <a:p>
          <a:pPr marL="0" lvl="0" algn="l" defTabSz="800100">
            <a:lnSpc>
              <a:spcPct val="90000"/>
            </a:lnSpc>
            <a:spcBef>
              <a:spcPct val="0"/>
            </a:spcBef>
            <a:spcAft>
              <a:spcPts val="1200"/>
            </a:spcAft>
            <a:buNone/>
          </a:pPr>
          <a:r>
            <a:rPr lang="es-CL" sz="1800" kern="1200" dirty="0"/>
            <a:t>Integrado por los Rectores de las Universidades del Estado, el Ministro de Educación y el Ministro de Ciencia y Tecnología. </a:t>
          </a:r>
        </a:p>
        <a:p>
          <a:pPr marL="0" lvl="0" algn="l" defTabSz="800100">
            <a:lnSpc>
              <a:spcPct val="90000"/>
            </a:lnSpc>
            <a:spcBef>
              <a:spcPct val="0"/>
            </a:spcBef>
            <a:spcAft>
              <a:spcPct val="35000"/>
            </a:spcAft>
            <a:buNone/>
          </a:pPr>
          <a:r>
            <a:rPr lang="es-CL" sz="2000" u="sng" kern="1200" dirty="0"/>
            <a:t>Funciones:</a:t>
          </a:r>
        </a:p>
        <a:p>
          <a:pPr marL="633413" lvl="0" indent="-366713" algn="l" defTabSz="800100">
            <a:lnSpc>
              <a:spcPct val="90000"/>
            </a:lnSpc>
            <a:spcBef>
              <a:spcPct val="0"/>
            </a:spcBef>
            <a:spcAft>
              <a:spcPct val="35000"/>
            </a:spcAft>
            <a:buFont typeface="Arial" panose="020B0604020202020204" pitchFamily="34" charset="0"/>
            <a:buChar char="•"/>
            <a:tabLst>
              <a:tab pos="633413" algn="l"/>
            </a:tabLst>
          </a:pPr>
          <a:r>
            <a:rPr lang="es-CL" sz="1800" kern="1200" dirty="0"/>
            <a:t>- 	Promover la acción articulada y colaborativa de las universidades estatales</a:t>
          </a:r>
        </a:p>
        <a:p>
          <a:pPr marL="633413" lvl="0" indent="-366713" algn="l" defTabSz="800100">
            <a:lnSpc>
              <a:spcPct val="90000"/>
            </a:lnSpc>
            <a:spcBef>
              <a:spcPct val="0"/>
            </a:spcBef>
            <a:spcAft>
              <a:spcPct val="35000"/>
            </a:spcAft>
            <a:buFont typeface="Arial" panose="020B0604020202020204" pitchFamily="34" charset="0"/>
            <a:buChar char="•"/>
            <a:tabLst>
              <a:tab pos="633413" algn="l"/>
            </a:tabLst>
          </a:pPr>
          <a:r>
            <a:rPr lang="es-CL" sz="1800" kern="1200" dirty="0"/>
            <a:t>- 	Aprobación, supervisión y seguimiento de las iniciativas y proyectos propuestos en el marco del plan de fortalecimiento, a través de un Comité.</a:t>
          </a:r>
        </a:p>
        <a:p>
          <a:pPr marL="633413" lvl="0" indent="-366713" algn="l" defTabSz="800100">
            <a:lnSpc>
              <a:spcPct val="90000"/>
            </a:lnSpc>
            <a:spcBef>
              <a:spcPct val="0"/>
            </a:spcBef>
            <a:spcAft>
              <a:spcPct val="35000"/>
            </a:spcAft>
            <a:buFont typeface="Arial" panose="020B0604020202020204" pitchFamily="34" charset="0"/>
            <a:buChar char="•"/>
            <a:tabLst>
              <a:tab pos="633413" algn="l"/>
            </a:tabLst>
          </a:pPr>
          <a:r>
            <a:rPr lang="es-CL" sz="1800" kern="1200" dirty="0"/>
            <a:t>- 	Asesorar al Ministerio de Educación en el diseño de proyectos conjuntos entre el Estado y sus universidades </a:t>
          </a:r>
        </a:p>
        <a:p>
          <a:pPr marL="633413" lvl="0" indent="-366713" algn="l" defTabSz="800100">
            <a:lnSpc>
              <a:spcPct val="90000"/>
            </a:lnSpc>
            <a:spcBef>
              <a:spcPct val="0"/>
            </a:spcBef>
            <a:spcAft>
              <a:spcPct val="35000"/>
            </a:spcAft>
            <a:buFont typeface="Arial" panose="020B0604020202020204" pitchFamily="34" charset="0"/>
            <a:buChar char="•"/>
            <a:tabLst>
              <a:tab pos="633413" algn="l"/>
            </a:tabLst>
          </a:pPr>
          <a:r>
            <a:rPr lang="es-CL" sz="1800" kern="1200" dirty="0"/>
            <a:t>- 	Elaborar propuestas para la conformación de redes de cooperación en áreas de interés común para las </a:t>
          </a:r>
          <a:r>
            <a:rPr lang="es-CL" sz="1800" kern="1200" dirty="0" err="1"/>
            <a:t>Ues</a:t>
          </a:r>
          <a:r>
            <a:rPr lang="es-CL" sz="1800" kern="1200" dirty="0"/>
            <a:t> del Estado. </a:t>
          </a:r>
        </a:p>
        <a:p>
          <a:pPr marL="0" lvl="0" algn="l" defTabSz="800100">
            <a:lnSpc>
              <a:spcPct val="90000"/>
            </a:lnSpc>
            <a:spcBef>
              <a:spcPct val="0"/>
            </a:spcBef>
            <a:spcAft>
              <a:spcPct val="35000"/>
            </a:spcAft>
            <a:buNone/>
          </a:pPr>
          <a:endParaRPr lang="es-CL" sz="1800" kern="1200" dirty="0"/>
        </a:p>
        <a:p>
          <a:pPr marL="0" lvl="0" algn="l" defTabSz="800100">
            <a:lnSpc>
              <a:spcPct val="90000"/>
            </a:lnSpc>
            <a:spcBef>
              <a:spcPct val="0"/>
            </a:spcBef>
            <a:spcAft>
              <a:spcPct val="35000"/>
            </a:spcAft>
            <a:buNone/>
          </a:pPr>
          <a:r>
            <a:rPr lang="es-CL" sz="1800" kern="1200" dirty="0"/>
            <a:t>Organización y tareas específicas del Consejo serán establecidas mediante Decreto Supremo, que debe dictarse en el plazo de 6 meses.  </a:t>
          </a:r>
        </a:p>
        <a:p>
          <a:pPr marL="0" lvl="0" algn="l" defTabSz="800100">
            <a:lnSpc>
              <a:spcPct val="90000"/>
            </a:lnSpc>
            <a:spcBef>
              <a:spcPct val="0"/>
            </a:spcBef>
            <a:spcAft>
              <a:spcPct val="35000"/>
            </a:spcAft>
            <a:buNone/>
          </a:pPr>
          <a:endParaRPr lang="es-CL" sz="1600" kern="1200" dirty="0"/>
        </a:p>
      </dsp:txBody>
      <dsp:txXfrm>
        <a:off x="2519" y="911003"/>
        <a:ext cx="9875939" cy="5150125"/>
      </dsp:txXfrm>
    </dsp:sp>
    <dsp:sp modelId="{7EF75E9B-FC64-4A5F-AEB9-06B4E65A7B72}">
      <dsp:nvSpPr>
        <dsp:cNvPr id="0" name=""/>
        <dsp:cNvSpPr/>
      </dsp:nvSpPr>
      <dsp:spPr>
        <a:xfrm>
          <a:off x="0" y="6131926"/>
          <a:ext cx="9880979" cy="67822"/>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523A6-5179-49AD-A382-65AEFAA87A9D}">
      <dsp:nvSpPr>
        <dsp:cNvPr id="0" name=""/>
        <dsp:cNvSpPr/>
      </dsp:nvSpPr>
      <dsp:spPr>
        <a:xfrm>
          <a:off x="0" y="0"/>
          <a:ext cx="9880979" cy="1041613"/>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L" sz="3200" kern="1200" dirty="0"/>
            <a:t>INSTITUCIONALIDAD PARA OPERACIÓN DEL PLAN</a:t>
          </a:r>
        </a:p>
      </dsp:txBody>
      <dsp:txXfrm>
        <a:off x="0" y="0"/>
        <a:ext cx="9880979" cy="1041613"/>
      </dsp:txXfrm>
    </dsp:sp>
    <dsp:sp modelId="{D3CF1EDA-7EB7-4130-A206-CEFB4DE10E5C}">
      <dsp:nvSpPr>
        <dsp:cNvPr id="0" name=""/>
        <dsp:cNvSpPr/>
      </dsp:nvSpPr>
      <dsp:spPr>
        <a:xfrm>
          <a:off x="0" y="1062510"/>
          <a:ext cx="2483565" cy="498561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s-CL" sz="2000" b="1" u="none" kern="1200" dirty="0"/>
            <a:t>Comité de Plan de Fortalecimiento</a:t>
          </a:r>
        </a:p>
      </dsp:txBody>
      <dsp:txXfrm>
        <a:off x="0" y="1062510"/>
        <a:ext cx="2483565" cy="4985611"/>
      </dsp:txXfrm>
    </dsp:sp>
    <dsp:sp modelId="{31DA4AA7-E586-4C96-B5BB-82AFE886B048}">
      <dsp:nvSpPr>
        <dsp:cNvPr id="0" name=""/>
        <dsp:cNvSpPr/>
      </dsp:nvSpPr>
      <dsp:spPr>
        <a:xfrm>
          <a:off x="2484142" y="1602395"/>
          <a:ext cx="2465420" cy="390584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s-CL" sz="1900" b="1" kern="1200" dirty="0"/>
            <a:t>Integración</a:t>
          </a:r>
        </a:p>
        <a:p>
          <a:pPr lvl="0" algn="l" defTabSz="844550">
            <a:lnSpc>
              <a:spcPct val="90000"/>
            </a:lnSpc>
            <a:spcBef>
              <a:spcPct val="0"/>
            </a:spcBef>
            <a:spcAft>
              <a:spcPct val="35000"/>
            </a:spcAft>
          </a:pPr>
          <a:r>
            <a:rPr lang="es-CL" sz="1900" kern="1200" dirty="0"/>
            <a:t>Cinco rectores, </a:t>
          </a:r>
        </a:p>
        <a:p>
          <a:pPr lvl="0" algn="l" defTabSz="844550">
            <a:lnSpc>
              <a:spcPct val="90000"/>
            </a:lnSpc>
            <a:spcBef>
              <a:spcPct val="0"/>
            </a:spcBef>
            <a:spcAft>
              <a:spcPct val="35000"/>
            </a:spcAft>
          </a:pPr>
          <a:r>
            <a:rPr lang="es-CL" sz="1900" kern="1200" dirty="0"/>
            <a:t>Un representante del Ministro de Educación, </a:t>
          </a:r>
        </a:p>
        <a:p>
          <a:pPr lvl="0" algn="l" defTabSz="844550">
            <a:lnSpc>
              <a:spcPct val="90000"/>
            </a:lnSpc>
            <a:spcBef>
              <a:spcPct val="0"/>
            </a:spcBef>
            <a:spcAft>
              <a:spcPct val="35000"/>
            </a:spcAft>
          </a:pPr>
          <a:r>
            <a:rPr lang="es-CL" sz="1900" kern="1200" dirty="0"/>
            <a:t>Un representante del Ministro a cargo de Ciencia y Tecnología y </a:t>
          </a:r>
        </a:p>
        <a:p>
          <a:pPr lvl="0" algn="l" defTabSz="844550">
            <a:lnSpc>
              <a:spcPct val="90000"/>
            </a:lnSpc>
            <a:spcBef>
              <a:spcPct val="0"/>
            </a:spcBef>
            <a:spcAft>
              <a:spcPct val="35000"/>
            </a:spcAft>
          </a:pPr>
          <a:r>
            <a:rPr lang="es-CL" sz="1900" kern="1200" dirty="0"/>
            <a:t>Un representante de la Dirección de Presupuestos. </a:t>
          </a:r>
        </a:p>
      </dsp:txBody>
      <dsp:txXfrm>
        <a:off x="2484142" y="1602395"/>
        <a:ext cx="2465420" cy="3905841"/>
      </dsp:txXfrm>
    </dsp:sp>
    <dsp:sp modelId="{B51A7936-FDB8-4A98-8D8D-9BE40CD5E1F3}">
      <dsp:nvSpPr>
        <dsp:cNvPr id="0" name=""/>
        <dsp:cNvSpPr/>
      </dsp:nvSpPr>
      <dsp:spPr>
        <a:xfrm>
          <a:off x="4949562" y="1602395"/>
          <a:ext cx="2465420" cy="390584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s-CL" sz="1900" b="1" kern="1200" dirty="0"/>
            <a:t>Función: </a:t>
          </a:r>
        </a:p>
        <a:p>
          <a:pPr lvl="0" algn="l" defTabSz="844550">
            <a:lnSpc>
              <a:spcPct val="90000"/>
            </a:lnSpc>
            <a:spcBef>
              <a:spcPct val="0"/>
            </a:spcBef>
            <a:spcAft>
              <a:spcPct val="35000"/>
            </a:spcAft>
          </a:pPr>
          <a:r>
            <a:rPr lang="es-ES_tradnl" sz="1900" kern="1200" dirty="0"/>
            <a:t>Aprobación, supervisión y seguimiento de las iniciativas y proyectos que se financien en virtud del Plan.</a:t>
          </a:r>
        </a:p>
      </dsp:txBody>
      <dsp:txXfrm>
        <a:off x="4949562" y="1602395"/>
        <a:ext cx="2465420" cy="3905841"/>
      </dsp:txXfrm>
    </dsp:sp>
    <dsp:sp modelId="{1AA91A7E-9045-4692-BB06-99385569CC5C}">
      <dsp:nvSpPr>
        <dsp:cNvPr id="0" name=""/>
        <dsp:cNvSpPr/>
      </dsp:nvSpPr>
      <dsp:spPr>
        <a:xfrm>
          <a:off x="7414982" y="1602395"/>
          <a:ext cx="2465420" cy="3905841"/>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s-CL" sz="1900" kern="1200" dirty="0"/>
            <a:t>Encargado de evaluar el nivel de cumplimiento de las iniciativas y proyectos que se estén financiando con cargo a los recursos del plan de fortalecimiento, y de acuerdo con dicha evaluación, otorgar la </a:t>
          </a:r>
          <a:r>
            <a:rPr lang="es-CL" sz="1900" kern="1200" dirty="0" err="1"/>
            <a:t>visación</a:t>
          </a:r>
          <a:r>
            <a:rPr lang="es-CL" sz="1900" kern="1200" dirty="0"/>
            <a:t> para que el Mineduc realice las siguientes transferencias. </a:t>
          </a:r>
          <a:endParaRPr lang="es-CL" sz="1900" u="none" kern="1200" dirty="0"/>
        </a:p>
      </dsp:txBody>
      <dsp:txXfrm>
        <a:off x="7414982" y="1602395"/>
        <a:ext cx="2465420" cy="3905841"/>
      </dsp:txXfrm>
    </dsp:sp>
    <dsp:sp modelId="{7EF75E9B-FC64-4A5F-AEB9-06B4E65A7B72}">
      <dsp:nvSpPr>
        <dsp:cNvPr id="0" name=""/>
        <dsp:cNvSpPr/>
      </dsp:nvSpPr>
      <dsp:spPr>
        <a:xfrm>
          <a:off x="0" y="6131926"/>
          <a:ext cx="9880979" cy="67822"/>
        </a:xfrm>
        <a:prstGeom prst="rect">
          <a:avLst/>
        </a:prstGeom>
        <a:solidFill>
          <a:schemeClr val="accent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CF5F7-198E-4AE1-A1EF-2AD5AFEFB92D}">
      <dsp:nvSpPr>
        <dsp:cNvPr id="0" name=""/>
        <dsp:cNvSpPr/>
      </dsp:nvSpPr>
      <dsp:spPr>
        <a:xfrm>
          <a:off x="0" y="3036"/>
          <a:ext cx="683364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50882ED-4521-4109-AA48-F9CF13EF231F}">
      <dsp:nvSpPr>
        <dsp:cNvPr id="0" name=""/>
        <dsp:cNvSpPr/>
      </dsp:nvSpPr>
      <dsp:spPr>
        <a:xfrm>
          <a:off x="0" y="0"/>
          <a:ext cx="6833642" cy="1079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just" defTabSz="844550">
            <a:lnSpc>
              <a:spcPct val="90000"/>
            </a:lnSpc>
            <a:spcBef>
              <a:spcPct val="0"/>
            </a:spcBef>
            <a:spcAft>
              <a:spcPct val="35000"/>
            </a:spcAft>
          </a:pPr>
          <a:r>
            <a:rPr lang="es-CL" sz="1900" kern="1200"/>
            <a:t>Modernizar su estructura orgánica:  equilibrio entre participación y accountability.</a:t>
          </a:r>
          <a:endParaRPr lang="en-US" sz="1900" kern="1200" dirty="0"/>
        </a:p>
      </dsp:txBody>
      <dsp:txXfrm>
        <a:off x="0" y="0"/>
        <a:ext cx="6833642" cy="1079725"/>
      </dsp:txXfrm>
    </dsp:sp>
    <dsp:sp modelId="{45194EB5-4910-4CE0-B895-3B3B5219DD24}">
      <dsp:nvSpPr>
        <dsp:cNvPr id="0" name=""/>
        <dsp:cNvSpPr/>
      </dsp:nvSpPr>
      <dsp:spPr>
        <a:xfrm>
          <a:off x="0" y="1082761"/>
          <a:ext cx="683364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B43E467-7AA8-4B70-ABAC-DDDDCFEF9EC9}">
      <dsp:nvSpPr>
        <dsp:cNvPr id="0" name=""/>
        <dsp:cNvSpPr/>
      </dsp:nvSpPr>
      <dsp:spPr>
        <a:xfrm>
          <a:off x="0" y="1082761"/>
          <a:ext cx="6833642" cy="9301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just" defTabSz="844550">
            <a:lnSpc>
              <a:spcPct val="90000"/>
            </a:lnSpc>
            <a:spcBef>
              <a:spcPct val="0"/>
            </a:spcBef>
            <a:spcAft>
              <a:spcPct val="35000"/>
            </a:spcAft>
          </a:pPr>
          <a:r>
            <a:rPr lang="es-MX" sz="1900" kern="1200"/>
            <a:t>Orientar su quehacer institucional de conformidad a los criterios y estándares de calidad del sistema de educación superior</a:t>
          </a:r>
          <a:endParaRPr lang="en-US" sz="1900" kern="1200" dirty="0"/>
        </a:p>
      </dsp:txBody>
      <dsp:txXfrm>
        <a:off x="0" y="1082761"/>
        <a:ext cx="6833642" cy="930131"/>
      </dsp:txXfrm>
    </dsp:sp>
    <dsp:sp modelId="{DFE69965-111E-4F64-82B2-3615E3E9B671}">
      <dsp:nvSpPr>
        <dsp:cNvPr id="0" name=""/>
        <dsp:cNvSpPr/>
      </dsp:nvSpPr>
      <dsp:spPr>
        <a:xfrm>
          <a:off x="0" y="2012892"/>
          <a:ext cx="683364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2D9138A7-861B-450D-9E2F-CF4F72277363}">
      <dsp:nvSpPr>
        <dsp:cNvPr id="0" name=""/>
        <dsp:cNvSpPr/>
      </dsp:nvSpPr>
      <dsp:spPr>
        <a:xfrm>
          <a:off x="0" y="2012892"/>
          <a:ext cx="6833642" cy="17659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just" defTabSz="844550">
            <a:lnSpc>
              <a:spcPct val="90000"/>
            </a:lnSpc>
            <a:spcBef>
              <a:spcPct val="0"/>
            </a:spcBef>
            <a:spcAft>
              <a:spcPct val="35000"/>
            </a:spcAft>
          </a:pPr>
          <a:r>
            <a:rPr lang="es-MX" sz="1900" kern="1200"/>
            <a:t>Actuar de conformidad al principio de coordinación, con el propósito de fomentar una labor conjunta y articulada en todas aquellas materias que tengan por finalidad contribuir al progreso nacional y regional del país, y a elevar los estándares de calidad de la educación pública en todos sus niveles, con una visión estratégica y de largo plazo</a:t>
          </a:r>
          <a:endParaRPr lang="en-US" sz="1900" kern="1200" dirty="0"/>
        </a:p>
      </dsp:txBody>
      <dsp:txXfrm>
        <a:off x="0" y="2012892"/>
        <a:ext cx="6833642" cy="1765933"/>
      </dsp:txXfrm>
    </dsp:sp>
    <dsp:sp modelId="{976FC933-9398-48C3-862A-4BBB00BFEDB3}">
      <dsp:nvSpPr>
        <dsp:cNvPr id="0" name=""/>
        <dsp:cNvSpPr/>
      </dsp:nvSpPr>
      <dsp:spPr>
        <a:xfrm>
          <a:off x="0" y="3778825"/>
          <a:ext cx="683364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99CABBB-E6F1-4ED5-8A2A-0033875EB052}">
      <dsp:nvSpPr>
        <dsp:cNvPr id="0" name=""/>
        <dsp:cNvSpPr/>
      </dsp:nvSpPr>
      <dsp:spPr>
        <a:xfrm>
          <a:off x="0" y="3778825"/>
          <a:ext cx="6833642" cy="17902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just" defTabSz="844550">
            <a:lnSpc>
              <a:spcPct val="90000"/>
            </a:lnSpc>
            <a:spcBef>
              <a:spcPct val="0"/>
            </a:spcBef>
            <a:spcAft>
              <a:spcPct val="35000"/>
            </a:spcAft>
          </a:pPr>
          <a:r>
            <a:rPr lang="es-MX" sz="1900" kern="1200"/>
            <a:t>Colaborar, de conformidad a su misión, con los diversos órganos del Estado que así lo requieran, en la elaboración de políticas, planes y programas que propendan al desarrollo cultural, social, territorial, artístico, científico, tecnológico, económico y sustentable del país, a nivel nacional y regional, contribuyendo a satisfacer los intereses generales de la sociedad y de las futuras generaciones.</a:t>
          </a:r>
          <a:endParaRPr lang="en-US" sz="1900" kern="1200" dirty="0"/>
        </a:p>
      </dsp:txBody>
      <dsp:txXfrm>
        <a:off x="0" y="3778825"/>
        <a:ext cx="6833642" cy="17902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6FC7A-8CEF-456E-81EF-08F54DEEFFC9}">
      <dsp:nvSpPr>
        <dsp:cNvPr id="0" name=""/>
        <dsp:cNvSpPr/>
      </dsp:nvSpPr>
      <dsp:spPr>
        <a:xfrm>
          <a:off x="0" y="3972146"/>
          <a:ext cx="7950200" cy="1891481"/>
        </a:xfrm>
        <a:prstGeom prst="rect">
          <a:avLst/>
        </a:prstGeom>
        <a:gradFill rotWithShape="0">
          <a:gsLst>
            <a:gs pos="0">
              <a:schemeClr val="accent3">
                <a:alpha val="90000"/>
                <a:hueOff val="0"/>
                <a:satOff val="0"/>
                <a:lumOff val="0"/>
                <a:alphaOff val="0"/>
                <a:lumMod val="110000"/>
                <a:satMod val="105000"/>
                <a:tint val="67000"/>
              </a:schemeClr>
            </a:gs>
            <a:gs pos="50000">
              <a:schemeClr val="accent3">
                <a:alpha val="90000"/>
                <a:hueOff val="0"/>
                <a:satOff val="0"/>
                <a:lumOff val="0"/>
                <a:alphaOff val="0"/>
                <a:lumMod val="105000"/>
                <a:satMod val="103000"/>
                <a:tint val="73000"/>
              </a:schemeClr>
            </a:gs>
            <a:gs pos="100000">
              <a:schemeClr val="accent3">
                <a:alpha val="9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0904" tIns="120904" rIns="120904" bIns="120904" numCol="1" spcCol="1270" anchor="ctr" anchorCtr="0">
          <a:noAutofit/>
        </a:bodyPr>
        <a:lstStyle/>
        <a:p>
          <a:pPr lvl="0" algn="just" defTabSz="755650">
            <a:lnSpc>
              <a:spcPct val="90000"/>
            </a:lnSpc>
            <a:spcBef>
              <a:spcPct val="0"/>
            </a:spcBef>
            <a:spcAft>
              <a:spcPct val="35000"/>
            </a:spcAft>
          </a:pPr>
          <a:endParaRPr lang="es-CL" sz="1700" b="1" kern="1200" dirty="0"/>
        </a:p>
        <a:p>
          <a:pPr lvl="0" algn="just" defTabSz="755650">
            <a:lnSpc>
              <a:spcPct val="90000"/>
            </a:lnSpc>
            <a:spcBef>
              <a:spcPct val="0"/>
            </a:spcBef>
            <a:spcAft>
              <a:spcPct val="35000"/>
            </a:spcAft>
          </a:pPr>
          <a:r>
            <a:rPr lang="es-CL" sz="2000" b="1" kern="1200" dirty="0"/>
            <a:t>Se debe realizar una implementación intencionada de la ley</a:t>
          </a:r>
          <a:r>
            <a:rPr lang="es-CL" sz="2000" kern="1200" dirty="0"/>
            <a:t>, es decir una implementación que utilice de la mejor forma posible los direccionamientos que la ley contiene, las nuevas herramientas que ésta facilita y los recursos que pone a disposición para el mejoramiento de estas instituciones</a:t>
          </a:r>
          <a:r>
            <a:rPr lang="es-CL" sz="1700" kern="1200" dirty="0"/>
            <a:t>. </a:t>
          </a:r>
          <a:endParaRPr lang="en-US" sz="1700" kern="1200" dirty="0"/>
        </a:p>
      </dsp:txBody>
      <dsp:txXfrm>
        <a:off x="0" y="3972146"/>
        <a:ext cx="7950200" cy="1891481"/>
      </dsp:txXfrm>
    </dsp:sp>
    <dsp:sp modelId="{D782C57F-8686-4710-A67B-A740AE733985}">
      <dsp:nvSpPr>
        <dsp:cNvPr id="0" name=""/>
        <dsp:cNvSpPr/>
      </dsp:nvSpPr>
      <dsp:spPr>
        <a:xfrm rot="10800000">
          <a:off x="0" y="2396869"/>
          <a:ext cx="7950200" cy="1754857"/>
        </a:xfrm>
        <a:prstGeom prst="upArrowCallout">
          <a:avLst/>
        </a:prstGeom>
        <a:gradFill rotWithShape="0">
          <a:gsLst>
            <a:gs pos="0">
              <a:schemeClr val="accent3">
                <a:alpha val="90000"/>
                <a:hueOff val="0"/>
                <a:satOff val="0"/>
                <a:lumOff val="0"/>
                <a:alphaOff val="-20000"/>
                <a:lumMod val="110000"/>
                <a:satMod val="105000"/>
                <a:tint val="67000"/>
              </a:schemeClr>
            </a:gs>
            <a:gs pos="50000">
              <a:schemeClr val="accent3">
                <a:alpha val="90000"/>
                <a:hueOff val="0"/>
                <a:satOff val="0"/>
                <a:lumOff val="0"/>
                <a:alphaOff val="-20000"/>
                <a:lumMod val="105000"/>
                <a:satMod val="103000"/>
                <a:tint val="73000"/>
              </a:schemeClr>
            </a:gs>
            <a:gs pos="100000">
              <a:schemeClr val="accent3">
                <a:alpha val="90000"/>
                <a:hueOff val="0"/>
                <a:satOff val="0"/>
                <a:lumOff val="0"/>
                <a:alphaOff val="-2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s-MX" sz="2000" kern="1200" dirty="0"/>
            <a:t>El conjunto de Universidades Estatales debe transformarse en un real </a:t>
          </a:r>
          <a:r>
            <a:rPr lang="es-MX" sz="2000" b="1" kern="1200" dirty="0"/>
            <a:t>Sistema que asegure a la ciudadanía estándares de calidad </a:t>
          </a:r>
          <a:r>
            <a:rPr lang="es-MX" sz="2000" kern="1200" dirty="0"/>
            <a:t>comunes, y por sobre todo </a:t>
          </a:r>
          <a:r>
            <a:rPr lang="es-MX" sz="2000" b="1" kern="1200" dirty="0"/>
            <a:t>un sello distintivo </a:t>
          </a:r>
          <a:r>
            <a:rPr lang="es-MX" sz="2000" kern="1200" dirty="0"/>
            <a:t>que atraviese todo el quehacer institucional</a:t>
          </a:r>
          <a:endParaRPr lang="en-US" sz="2000" kern="1200" dirty="0"/>
        </a:p>
      </dsp:txBody>
      <dsp:txXfrm rot="10800000">
        <a:off x="0" y="2396869"/>
        <a:ext cx="7950200" cy="1140253"/>
      </dsp:txXfrm>
    </dsp:sp>
    <dsp:sp modelId="{01473F44-24C9-4FB1-A8A5-1903D040372F}">
      <dsp:nvSpPr>
        <dsp:cNvPr id="0" name=""/>
        <dsp:cNvSpPr/>
      </dsp:nvSpPr>
      <dsp:spPr>
        <a:xfrm rot="10800000">
          <a:off x="0" y="174"/>
          <a:ext cx="7950200" cy="2414612"/>
        </a:xfrm>
        <a:prstGeom prst="upArrowCallout">
          <a:avLst/>
        </a:prstGeom>
        <a:gradFill rotWithShape="0">
          <a:gsLst>
            <a:gs pos="0">
              <a:schemeClr val="accent3">
                <a:alpha val="90000"/>
                <a:hueOff val="0"/>
                <a:satOff val="0"/>
                <a:lumOff val="0"/>
                <a:alphaOff val="-40000"/>
                <a:lumMod val="110000"/>
                <a:satMod val="105000"/>
                <a:tint val="67000"/>
              </a:schemeClr>
            </a:gs>
            <a:gs pos="50000">
              <a:schemeClr val="accent3">
                <a:alpha val="90000"/>
                <a:hueOff val="0"/>
                <a:satOff val="0"/>
                <a:lumOff val="0"/>
                <a:alphaOff val="-40000"/>
                <a:lumMod val="105000"/>
                <a:satMod val="103000"/>
                <a:tint val="73000"/>
              </a:schemeClr>
            </a:gs>
            <a:gs pos="100000">
              <a:schemeClr val="accent3">
                <a:alpha val="90000"/>
                <a:hueOff val="0"/>
                <a:satOff val="0"/>
                <a:lumOff val="0"/>
                <a:alphaOff val="-4000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just" defTabSz="800100">
            <a:lnSpc>
              <a:spcPct val="90000"/>
            </a:lnSpc>
            <a:spcBef>
              <a:spcPct val="0"/>
            </a:spcBef>
            <a:spcAft>
              <a:spcPct val="35000"/>
            </a:spcAft>
          </a:pPr>
          <a:r>
            <a:rPr lang="es-MX" sz="1800" kern="1200" dirty="0"/>
            <a:t>La implementación de la ley de Universidades Estatales constituye una </a:t>
          </a:r>
          <a:r>
            <a:rPr lang="es-MX" sz="1800" b="1" kern="1200" dirty="0"/>
            <a:t>oportunidad única para instalar a la educación universitaria pública como el referente de calidad nacional</a:t>
          </a:r>
          <a:r>
            <a:rPr lang="es-MX" sz="1800" kern="1200" dirty="0"/>
            <a:t>, un ejemplo de acción al servicio de la comunidad y un polo de trabajo colaborativo entre universidades y con los demás organismos públicos. </a:t>
          </a:r>
          <a:endParaRPr lang="en-US" sz="1800" kern="1200" dirty="0"/>
        </a:p>
      </dsp:txBody>
      <dsp:txXfrm rot="10800000">
        <a:off x="0" y="174"/>
        <a:ext cx="7950200" cy="156894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7BCA1C-5295-41BB-9565-F1BA1C6E7A1E}">
      <dsp:nvSpPr>
        <dsp:cNvPr id="0" name=""/>
        <dsp:cNvSpPr/>
      </dsp:nvSpPr>
      <dsp:spPr>
        <a:xfrm>
          <a:off x="0" y="4346747"/>
          <a:ext cx="8216900" cy="1445170"/>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s-MX" sz="2000" b="1" u="sng" kern="1200" dirty="0"/>
            <a:t>Visión y acción sistémica entre las universidades y demás órganos del Estado</a:t>
          </a:r>
          <a:r>
            <a:rPr lang="es-MX" sz="1800" b="1" kern="1200" dirty="0"/>
            <a:t>.</a:t>
          </a:r>
          <a:r>
            <a:rPr lang="es-MX" sz="1800" kern="1200" dirty="0"/>
            <a:t> </a:t>
          </a:r>
          <a:r>
            <a:rPr lang="es-CL" sz="1800" kern="1200" dirty="0"/>
            <a:t>La universidad es una institución que está al servicio de los intereses generales de la colectividad, y para ello es necesario desarrollar nuevas relaciones con los demás entes públicos. Presencia permanente y sistemática en el desarrollo de políticas públicas.</a:t>
          </a:r>
          <a:endParaRPr lang="en-US" sz="1800" kern="1200" dirty="0"/>
        </a:p>
      </dsp:txBody>
      <dsp:txXfrm>
        <a:off x="0" y="4346747"/>
        <a:ext cx="8216900" cy="1445170"/>
      </dsp:txXfrm>
    </dsp:sp>
    <dsp:sp modelId="{10C51CE5-81B0-4338-AE62-67D3364551ED}">
      <dsp:nvSpPr>
        <dsp:cNvPr id="0" name=""/>
        <dsp:cNvSpPr/>
      </dsp:nvSpPr>
      <dsp:spPr>
        <a:xfrm rot="10800000">
          <a:off x="0" y="2202027"/>
          <a:ext cx="8216900" cy="2222671"/>
        </a:xfrm>
        <a:prstGeom prst="upArrowCallout">
          <a:avLst/>
        </a:prstGeom>
        <a:gradFill rotWithShape="0">
          <a:gsLst>
            <a:gs pos="0">
              <a:schemeClr val="accent2">
                <a:hueOff val="-727682"/>
                <a:satOff val="-41964"/>
                <a:lumOff val="4314"/>
                <a:alphaOff val="0"/>
                <a:lumMod val="110000"/>
                <a:satMod val="105000"/>
                <a:tint val="67000"/>
              </a:schemeClr>
            </a:gs>
            <a:gs pos="50000">
              <a:schemeClr val="accent2">
                <a:hueOff val="-727682"/>
                <a:satOff val="-41964"/>
                <a:lumOff val="4314"/>
                <a:alphaOff val="0"/>
                <a:lumMod val="105000"/>
                <a:satMod val="103000"/>
                <a:tint val="73000"/>
              </a:schemeClr>
            </a:gs>
            <a:gs pos="100000">
              <a:schemeClr val="accent2">
                <a:hueOff val="-727682"/>
                <a:satOff val="-41964"/>
                <a:lumOff val="431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s-MX" sz="2000" b="1" u="sng" kern="1200" dirty="0"/>
            <a:t>Trabajo colaborativo entre las universidades del Estado</a:t>
          </a:r>
          <a:r>
            <a:rPr lang="es-MX" sz="1800" u="sng" kern="1200" dirty="0"/>
            <a:t>, </a:t>
          </a:r>
          <a:r>
            <a:rPr lang="es-MX" sz="1800" kern="1200" dirty="0"/>
            <a:t>que permita avanzar en la construcción de un real Sistema de Universidades estatales</a:t>
          </a:r>
          <a:r>
            <a:rPr lang="es-MX" sz="2000" kern="1200" dirty="0"/>
            <a:t>. </a:t>
          </a:r>
          <a:endParaRPr lang="en-US" sz="1800" kern="1200" dirty="0"/>
        </a:p>
      </dsp:txBody>
      <dsp:txXfrm rot="10800000">
        <a:off x="0" y="2202027"/>
        <a:ext cx="8216900" cy="1444225"/>
      </dsp:txXfrm>
    </dsp:sp>
    <dsp:sp modelId="{D1E71942-E99A-401B-A024-1B3D3A3A2F3E}">
      <dsp:nvSpPr>
        <dsp:cNvPr id="0" name=""/>
        <dsp:cNvSpPr/>
      </dsp:nvSpPr>
      <dsp:spPr>
        <a:xfrm rot="10800000">
          <a:off x="0" y="1033"/>
          <a:ext cx="8216900" cy="2222671"/>
        </a:xfrm>
        <a:prstGeom prst="upArrowCallou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s-MX" sz="2000" b="1" u="sng" kern="1200" dirty="0"/>
            <a:t>Mejora sistemática de la calidad de las Universidades Estatales </a:t>
          </a:r>
          <a:r>
            <a:rPr lang="es-MX" sz="1800" kern="1200" dirty="0"/>
            <a:t>que permita al conjunto de Universidades del Estado asegurar que cada una de ellas cumple, en un nivel más que satisfactorio, con la totalidad de los criterios y estándares de calidad que se encuentren definidos en el sistema.</a:t>
          </a:r>
          <a:endParaRPr lang="en-US" sz="1600" kern="1200" dirty="0"/>
        </a:p>
      </dsp:txBody>
      <dsp:txXfrm rot="10800000">
        <a:off x="0" y="1033"/>
        <a:ext cx="8216900" cy="144422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80B80-F184-4AB4-B350-3452D00CD5BC}">
      <dsp:nvSpPr>
        <dsp:cNvPr id="0" name=""/>
        <dsp:cNvSpPr/>
      </dsp:nvSpPr>
      <dsp:spPr>
        <a:xfrm>
          <a:off x="5097" y="0"/>
          <a:ext cx="4468385" cy="4862945"/>
        </a:xfrm>
        <a:prstGeom prst="roundRect">
          <a:avLst>
            <a:gd name="adj" fmla="val 1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buNone/>
          </a:pPr>
          <a:r>
            <a:rPr lang="es-MX" sz="2000" kern="1200" dirty="0">
              <a:latin typeface="+mj-lt"/>
              <a:ea typeface="+mn-ea"/>
              <a:cs typeface="+mn-cs"/>
            </a:rPr>
            <a:t>La ley de universidades estatales contiene un párrafo específico (Párrafo 2 del Título II), dedicado a las materias de calidad y acreditación institucional, en el cual se recoge la obligación de las universidades del Estado de </a:t>
          </a:r>
          <a:r>
            <a:rPr lang="es-MX" sz="2000" b="1" kern="1200" dirty="0">
              <a:latin typeface="+mj-lt"/>
              <a:ea typeface="+mn-ea"/>
              <a:cs typeface="+mn-cs"/>
            </a:rPr>
            <a:t>“orientar su quehacer institucional de conformidad a los criterios y estándares de calidad del sistema de educación superior”, </a:t>
          </a:r>
          <a:r>
            <a:rPr lang="es-MX" sz="2000" kern="1200" dirty="0">
              <a:latin typeface="+mj-lt"/>
              <a:ea typeface="+mn-ea"/>
              <a:cs typeface="+mn-cs"/>
            </a:rPr>
            <a:t>en función de sus características específicas, su misión y objetivos estratégicos.</a:t>
          </a:r>
          <a:endParaRPr lang="en-US" sz="2000" kern="1200" dirty="0">
            <a:latin typeface="+mj-lt"/>
            <a:ea typeface="+mn-ea"/>
            <a:cs typeface="+mn-cs"/>
          </a:endParaRPr>
        </a:p>
      </dsp:txBody>
      <dsp:txXfrm>
        <a:off x="135972" y="130875"/>
        <a:ext cx="4206635" cy="4601195"/>
      </dsp:txXfrm>
    </dsp:sp>
    <dsp:sp modelId="{11E214F9-7363-487F-A5D1-735F0BE3BD22}">
      <dsp:nvSpPr>
        <dsp:cNvPr id="0" name=""/>
        <dsp:cNvSpPr/>
      </dsp:nvSpPr>
      <dsp:spPr>
        <a:xfrm>
          <a:off x="4860528" y="1953116"/>
          <a:ext cx="820536" cy="956712"/>
        </a:xfrm>
        <a:prstGeom prst="rightArrow">
          <a:avLst>
            <a:gd name="adj1" fmla="val 60000"/>
            <a:gd name="adj2" fmla="val 50000"/>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en-US" sz="4100" kern="1200"/>
        </a:p>
      </dsp:txBody>
      <dsp:txXfrm>
        <a:off x="4860528" y="2144458"/>
        <a:ext cx="574375" cy="574028"/>
      </dsp:txXfrm>
    </dsp:sp>
    <dsp:sp modelId="{F399E5E6-4C4E-4555-9AAB-74814DF241EF}">
      <dsp:nvSpPr>
        <dsp:cNvPr id="0" name=""/>
        <dsp:cNvSpPr/>
      </dsp:nvSpPr>
      <dsp:spPr>
        <a:xfrm>
          <a:off x="6021664" y="0"/>
          <a:ext cx="4611699" cy="4862945"/>
        </a:xfrm>
        <a:prstGeom prst="roundRect">
          <a:avLst>
            <a:gd name="adj" fmla="val 10000"/>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t" anchorCtr="0">
          <a:noAutofit/>
        </a:bodyPr>
        <a:lstStyle/>
        <a:p>
          <a:pPr marL="0" lvl="0" algn="ctr" defTabSz="889000">
            <a:lnSpc>
              <a:spcPct val="90000"/>
            </a:lnSpc>
            <a:spcBef>
              <a:spcPct val="0"/>
            </a:spcBef>
            <a:spcAft>
              <a:spcPct val="35000"/>
            </a:spcAft>
            <a:buNone/>
          </a:pPr>
          <a:r>
            <a:rPr lang="es-MX" sz="2000" b="1" kern="1200">
              <a:latin typeface="+mj-lt"/>
              <a:ea typeface="+mn-ea"/>
              <a:cs typeface="+mn-cs"/>
            </a:rPr>
            <a:t>Objetivo:</a:t>
          </a:r>
          <a:endParaRPr lang="en-US" sz="2000" b="1" kern="1200" dirty="0">
            <a:latin typeface="+mj-lt"/>
            <a:ea typeface="+mn-ea"/>
            <a:cs typeface="+mn-cs"/>
          </a:endParaRPr>
        </a:p>
        <a:p>
          <a:pPr marL="0" lvl="1" indent="0" algn="just" defTabSz="889000">
            <a:lnSpc>
              <a:spcPct val="90000"/>
            </a:lnSpc>
            <a:spcBef>
              <a:spcPct val="0"/>
            </a:spcBef>
            <a:spcAft>
              <a:spcPct val="15000"/>
            </a:spcAft>
            <a:buFont typeface="Arial" panose="020B0604020202020204" pitchFamily="34" charset="0"/>
            <a:buChar char="••"/>
          </a:pPr>
          <a:r>
            <a:rPr lang="es-MX" sz="2000" kern="1200" dirty="0">
              <a:latin typeface="+mj-lt"/>
              <a:ea typeface="+mn-ea"/>
              <a:cs typeface="+mn-cs"/>
            </a:rPr>
            <a:t> Universidades del Estado deben plantearse una meta ambiciosa, que las encamine a convertirse en el principal referente de excelencia a nivel nacional. </a:t>
          </a:r>
          <a:endParaRPr lang="en-US" sz="1600" kern="1200" dirty="0">
            <a:latin typeface="+mj-lt"/>
            <a:ea typeface="+mn-ea"/>
            <a:cs typeface="+mn-cs"/>
          </a:endParaRPr>
        </a:p>
        <a:p>
          <a:pPr marL="0" lvl="2" indent="0" algn="just" defTabSz="889000">
            <a:lnSpc>
              <a:spcPct val="90000"/>
            </a:lnSpc>
            <a:spcBef>
              <a:spcPct val="0"/>
            </a:spcBef>
            <a:spcAft>
              <a:spcPct val="15000"/>
            </a:spcAft>
            <a:buFont typeface="Arial" panose="020B0604020202020204" pitchFamily="34" charset="0"/>
            <a:buChar char="••"/>
          </a:pPr>
          <a:r>
            <a:rPr lang="es-MX" sz="2000" kern="1200" dirty="0">
              <a:latin typeface="+mj-lt"/>
              <a:ea typeface="+mn-ea"/>
              <a:cs typeface="+mn-cs"/>
            </a:rPr>
            <a:t> Establecer metas, etapas y plazos que permitan a todas las universidades alcanzar progresivamente niveles de calidad de excelencia.</a:t>
          </a:r>
          <a:endParaRPr lang="en-US" sz="1600" kern="1200" dirty="0">
            <a:latin typeface="+mj-lt"/>
            <a:ea typeface="+mn-ea"/>
            <a:cs typeface="+mn-cs"/>
          </a:endParaRPr>
        </a:p>
        <a:p>
          <a:pPr marL="0" lvl="2" indent="0" algn="just" defTabSz="889000">
            <a:lnSpc>
              <a:spcPct val="90000"/>
            </a:lnSpc>
            <a:spcBef>
              <a:spcPct val="0"/>
            </a:spcBef>
            <a:spcAft>
              <a:spcPct val="15000"/>
            </a:spcAft>
            <a:buFont typeface="Arial" panose="020B0604020202020204" pitchFamily="34" charset="0"/>
            <a:buChar char="••"/>
          </a:pPr>
          <a:r>
            <a:rPr lang="es-MX" sz="2000" kern="1200" dirty="0">
              <a:latin typeface="+mj-lt"/>
              <a:ea typeface="+mn-ea"/>
              <a:cs typeface="+mn-cs"/>
            </a:rPr>
            <a:t> Resultados de acreditación al menos en el nivel avanzado, y consideren la totalidad de las áreas posibles de acreditar.</a:t>
          </a:r>
          <a:endParaRPr lang="en-US" sz="1600" kern="1200" dirty="0">
            <a:latin typeface="+mj-lt"/>
            <a:ea typeface="+mn-ea"/>
            <a:cs typeface="+mn-cs"/>
          </a:endParaRPr>
        </a:p>
      </dsp:txBody>
      <dsp:txXfrm>
        <a:off x="6156736" y="135072"/>
        <a:ext cx="4341555" cy="45928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B7EC2A-FACD-4AA0-9C99-67E9B7FFDC41}">
      <dsp:nvSpPr>
        <dsp:cNvPr id="0" name=""/>
        <dsp:cNvSpPr/>
      </dsp:nvSpPr>
      <dsp:spPr>
        <a:xfrm>
          <a:off x="0" y="2720"/>
          <a:ext cx="6385584"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D0547164-5C3C-4005-9DD4-6DA320A60466}">
      <dsp:nvSpPr>
        <dsp:cNvPr id="0" name=""/>
        <dsp:cNvSpPr/>
      </dsp:nvSpPr>
      <dsp:spPr>
        <a:xfrm>
          <a:off x="0" y="2720"/>
          <a:ext cx="6385584"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r>
            <a:rPr lang="es-MX" sz="2000" kern="1200" dirty="0"/>
            <a:t>Universidades del Estado deben orientar su quehacer institucional de conformidad a la misión, principios y normas </a:t>
          </a:r>
          <a:r>
            <a:rPr lang="es-MX" sz="2000" b="1" kern="1200" dirty="0"/>
            <a:t>establecidas en la ley </a:t>
          </a:r>
          <a:r>
            <a:rPr lang="es-MX" sz="2000" kern="1200" dirty="0"/>
            <a:t>y sus estatutos.</a:t>
          </a:r>
          <a:endParaRPr lang="en-US" sz="2000" kern="1200" dirty="0"/>
        </a:p>
      </dsp:txBody>
      <dsp:txXfrm>
        <a:off x="0" y="2720"/>
        <a:ext cx="6385584" cy="1855561"/>
      </dsp:txXfrm>
    </dsp:sp>
    <dsp:sp modelId="{0FEFD1CB-7862-4A9B-80A9-BE51564E64ED}">
      <dsp:nvSpPr>
        <dsp:cNvPr id="0" name=""/>
        <dsp:cNvSpPr/>
      </dsp:nvSpPr>
      <dsp:spPr>
        <a:xfrm>
          <a:off x="0" y="1858281"/>
          <a:ext cx="6385584"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B3FDDD9E-DE41-42CC-9210-6EF56B3EA646}">
      <dsp:nvSpPr>
        <dsp:cNvPr id="0" name=""/>
        <dsp:cNvSpPr/>
      </dsp:nvSpPr>
      <dsp:spPr>
        <a:xfrm>
          <a:off x="0" y="1858281"/>
          <a:ext cx="6385584"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r>
            <a:rPr lang="es-MX" sz="2000" kern="1200" dirty="0"/>
            <a:t>Dado lo anterior, todas las definiciones y conceptos generales establecidos en la ley, se entienden incorporados en los Proyectos Institucionales de cada una de las Universidades del Estado, aún cuando estos no sean modificados para ajustarlos a esta normativa. </a:t>
          </a:r>
          <a:endParaRPr lang="en-US" sz="2000" kern="1200" dirty="0"/>
        </a:p>
      </dsp:txBody>
      <dsp:txXfrm>
        <a:off x="0" y="1858281"/>
        <a:ext cx="6385584" cy="1855561"/>
      </dsp:txXfrm>
    </dsp:sp>
    <dsp:sp modelId="{2E8841C7-3D2B-4093-868E-EC1451A543B0}">
      <dsp:nvSpPr>
        <dsp:cNvPr id="0" name=""/>
        <dsp:cNvSpPr/>
      </dsp:nvSpPr>
      <dsp:spPr>
        <a:xfrm>
          <a:off x="0" y="3713843"/>
          <a:ext cx="6385584"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7731FC08-1F5F-49B4-B382-C2A754F3F388}">
      <dsp:nvSpPr>
        <dsp:cNvPr id="0" name=""/>
        <dsp:cNvSpPr/>
      </dsp:nvSpPr>
      <dsp:spPr>
        <a:xfrm>
          <a:off x="0" y="3713843"/>
          <a:ext cx="6385584" cy="1855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just" defTabSz="889000">
            <a:lnSpc>
              <a:spcPct val="90000"/>
            </a:lnSpc>
            <a:spcBef>
              <a:spcPct val="0"/>
            </a:spcBef>
            <a:spcAft>
              <a:spcPct val="35000"/>
            </a:spcAft>
          </a:pPr>
          <a:r>
            <a:rPr lang="es-MX" sz="2000" kern="1200" dirty="0"/>
            <a:t>En consecuencia, para efectos de acreditación, se transforman en obligatorios los aspectos relacionados con la misión, los principios y el perfil de egreso establecidos en la ley, y las Universidades </a:t>
          </a:r>
          <a:r>
            <a:rPr lang="es-MX" sz="2000" b="1" kern="1200" dirty="0"/>
            <a:t>deberán ser capaces de demostrar con indicadores u otras evidencias</a:t>
          </a:r>
          <a:r>
            <a:rPr lang="es-MX" sz="2000" kern="1200" dirty="0"/>
            <a:t>, que les están dando cumplimiento. </a:t>
          </a:r>
          <a:endParaRPr lang="en-US" sz="2000" kern="1200" dirty="0"/>
        </a:p>
      </dsp:txBody>
      <dsp:txXfrm>
        <a:off x="0" y="3713843"/>
        <a:ext cx="6385584" cy="185556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5C9C11-6E72-449A-979B-96746324BDD1}">
      <dsp:nvSpPr>
        <dsp:cNvPr id="0" name=""/>
        <dsp:cNvSpPr/>
      </dsp:nvSpPr>
      <dsp:spPr>
        <a:xfrm>
          <a:off x="0" y="2283161"/>
          <a:ext cx="10515600" cy="1818704"/>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464" tIns="156464" rIns="156464" bIns="156464" numCol="1" spcCol="1270" anchor="ctr" anchorCtr="0">
          <a:noAutofit/>
        </a:bodyPr>
        <a:lstStyle/>
        <a:p>
          <a:pPr lvl="0" algn="just" defTabSz="977900">
            <a:lnSpc>
              <a:spcPct val="90000"/>
            </a:lnSpc>
            <a:spcBef>
              <a:spcPct val="0"/>
            </a:spcBef>
            <a:spcAft>
              <a:spcPct val="35000"/>
            </a:spcAft>
          </a:pPr>
          <a:r>
            <a:rPr lang="es-MX" sz="2200" kern="1200" dirty="0"/>
            <a:t>Para el logro de esta exigencia, la ley define un listado de materias en las cuales se deben desarrollar acciones colaborativas, y establece dos instrumentos fundamentales:</a:t>
          </a:r>
          <a:endParaRPr lang="en-US" sz="2200" kern="1200" dirty="0"/>
        </a:p>
      </dsp:txBody>
      <dsp:txXfrm>
        <a:off x="0" y="2283161"/>
        <a:ext cx="10515600" cy="982100"/>
      </dsp:txXfrm>
    </dsp:sp>
    <dsp:sp modelId="{C4986585-CC0F-42EB-BE78-C657E325030C}">
      <dsp:nvSpPr>
        <dsp:cNvPr id="0" name=""/>
        <dsp:cNvSpPr/>
      </dsp:nvSpPr>
      <dsp:spPr>
        <a:xfrm>
          <a:off x="0" y="3228888"/>
          <a:ext cx="5257799" cy="836604"/>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MX" sz="1800" kern="1200" dirty="0"/>
            <a:t>1.- La conformación de un Consejo de Coordinación de las Universidades del Estado, </a:t>
          </a:r>
          <a:endParaRPr lang="en-US" sz="1800" kern="1200" dirty="0"/>
        </a:p>
      </dsp:txBody>
      <dsp:txXfrm>
        <a:off x="0" y="3228888"/>
        <a:ext cx="5257799" cy="836604"/>
      </dsp:txXfrm>
    </dsp:sp>
    <dsp:sp modelId="{BD5A273A-8C89-4CDD-86A5-3ADE33FD43AB}">
      <dsp:nvSpPr>
        <dsp:cNvPr id="0" name=""/>
        <dsp:cNvSpPr/>
      </dsp:nvSpPr>
      <dsp:spPr>
        <a:xfrm>
          <a:off x="5257800" y="3228888"/>
          <a:ext cx="5257799" cy="836604"/>
        </a:xfrm>
        <a:prstGeom prst="rect">
          <a:avLst/>
        </a:prstGeom>
        <a:solidFill>
          <a:schemeClr val="accent2">
            <a:tint val="40000"/>
            <a:alpha val="90000"/>
            <a:hueOff val="-849226"/>
            <a:satOff val="-75346"/>
            <a:lumOff val="-769"/>
            <a:alphaOff val="0"/>
          </a:schemeClr>
        </a:solidFill>
        <a:ln w="6350" cap="flat" cmpd="sng" algn="ctr">
          <a:solidFill>
            <a:schemeClr val="accent2">
              <a:tint val="40000"/>
              <a:alpha val="90000"/>
              <a:hueOff val="-849226"/>
              <a:satOff val="-75346"/>
              <a:lumOff val="-769"/>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lvl="0" algn="ctr" defTabSz="800100">
            <a:lnSpc>
              <a:spcPct val="90000"/>
            </a:lnSpc>
            <a:spcBef>
              <a:spcPct val="0"/>
            </a:spcBef>
            <a:spcAft>
              <a:spcPct val="35000"/>
            </a:spcAft>
          </a:pPr>
          <a:r>
            <a:rPr lang="es-MX" sz="1800" kern="1200" dirty="0"/>
            <a:t>2.- Plan de Fortalecimiento a 10 años, el cual debe facilitar la instalación de esta lógica de colaboración. </a:t>
          </a:r>
          <a:endParaRPr lang="en-US" sz="1800" kern="1200" dirty="0"/>
        </a:p>
      </dsp:txBody>
      <dsp:txXfrm>
        <a:off x="5257800" y="3228888"/>
        <a:ext cx="5257799" cy="836604"/>
      </dsp:txXfrm>
    </dsp:sp>
    <dsp:sp modelId="{2EC23A0A-3A90-41A5-BC51-24215548E7A8}">
      <dsp:nvSpPr>
        <dsp:cNvPr id="0" name=""/>
        <dsp:cNvSpPr/>
      </dsp:nvSpPr>
      <dsp:spPr>
        <a:xfrm rot="10800000">
          <a:off x="0" y="233"/>
          <a:ext cx="10515600" cy="2310208"/>
        </a:xfrm>
        <a:prstGeom prst="upArrowCallout">
          <a:avLst/>
        </a:prstGeom>
        <a:gradFill rotWithShape="0">
          <a:gsLst>
            <a:gs pos="0">
              <a:schemeClr val="accent2">
                <a:hueOff val="-1455363"/>
                <a:satOff val="-83928"/>
                <a:lumOff val="8628"/>
                <a:alphaOff val="0"/>
                <a:lumMod val="110000"/>
                <a:satMod val="105000"/>
                <a:tint val="67000"/>
              </a:schemeClr>
            </a:gs>
            <a:gs pos="50000">
              <a:schemeClr val="accent2">
                <a:hueOff val="-1455363"/>
                <a:satOff val="-83928"/>
                <a:lumOff val="8628"/>
                <a:alphaOff val="0"/>
                <a:lumMod val="105000"/>
                <a:satMod val="103000"/>
                <a:tint val="73000"/>
              </a:schemeClr>
            </a:gs>
            <a:gs pos="100000">
              <a:schemeClr val="accent2">
                <a:hueOff val="-1455363"/>
                <a:satOff val="-83928"/>
                <a:lumOff val="862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MX" sz="2000" kern="1200" dirty="0"/>
            <a:t>El artículo 50 de la ley señala que las universidades del Estado deberán actuar de conformidad al </a:t>
          </a:r>
          <a:r>
            <a:rPr lang="es-MX" sz="2000" b="0" kern="1200" dirty="0"/>
            <a:t>principio de coordinación, con el propósito de </a:t>
          </a:r>
          <a:r>
            <a:rPr lang="es-MX" sz="2000" b="1" kern="1200" dirty="0"/>
            <a:t>fomentar una labor conjunta y articulada en todas aquellas materias que tengan por finalidad contribuir al progreso nacional y regional del país, y a elevar los estándares de calidad de la educación pública en todos sus niveles</a:t>
          </a:r>
          <a:r>
            <a:rPr lang="es-MX" sz="2000" kern="1200" dirty="0"/>
            <a:t>, con una visión estratégica y de largo plazo.</a:t>
          </a:r>
          <a:endParaRPr lang="en-US" sz="2000" kern="1200" dirty="0"/>
        </a:p>
      </dsp:txBody>
      <dsp:txXfrm rot="10800000">
        <a:off x="0" y="233"/>
        <a:ext cx="10515600" cy="150110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351294-BE70-4DEE-B4C6-E4B9B6945D77}">
      <dsp:nvSpPr>
        <dsp:cNvPr id="0" name=""/>
        <dsp:cNvSpPr/>
      </dsp:nvSpPr>
      <dsp:spPr>
        <a:xfrm>
          <a:off x="0" y="3312"/>
          <a:ext cx="777603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0AEF6788-65EA-483F-8D06-A7D0918A67AC}">
      <dsp:nvSpPr>
        <dsp:cNvPr id="0" name=""/>
        <dsp:cNvSpPr/>
      </dsp:nvSpPr>
      <dsp:spPr>
        <a:xfrm>
          <a:off x="0" y="3312"/>
          <a:ext cx="7776030" cy="1620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just" defTabSz="977900">
            <a:lnSpc>
              <a:spcPct val="90000"/>
            </a:lnSpc>
            <a:spcBef>
              <a:spcPct val="0"/>
            </a:spcBef>
            <a:spcAft>
              <a:spcPct val="35000"/>
            </a:spcAft>
          </a:pPr>
          <a:r>
            <a:rPr lang="es-CL" sz="2200" kern="1200" dirty="0"/>
            <a:t>Desajuste entre la lógica colaborativa y el contexto institucional que da forma al sistema de educación superior. </a:t>
          </a:r>
          <a:r>
            <a:rPr lang="es-MX" sz="2200" kern="1200" dirty="0"/>
            <a:t>Necesidad de coherencia de las demás políticas públicas para el reconocimiento y valoración de la actividad en red.</a:t>
          </a:r>
          <a:endParaRPr lang="en-US" sz="2200" kern="1200" dirty="0"/>
        </a:p>
      </dsp:txBody>
      <dsp:txXfrm>
        <a:off x="0" y="3312"/>
        <a:ext cx="7776030" cy="1620030"/>
      </dsp:txXfrm>
    </dsp:sp>
    <dsp:sp modelId="{1802F03C-0E88-4B31-8642-C4DA30669E96}">
      <dsp:nvSpPr>
        <dsp:cNvPr id="0" name=""/>
        <dsp:cNvSpPr/>
      </dsp:nvSpPr>
      <dsp:spPr>
        <a:xfrm>
          <a:off x="0" y="1623343"/>
          <a:ext cx="777603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6D8C98CE-A11A-45B1-B27D-59A892CE08F5}">
      <dsp:nvSpPr>
        <dsp:cNvPr id="0" name=""/>
        <dsp:cNvSpPr/>
      </dsp:nvSpPr>
      <dsp:spPr>
        <a:xfrm>
          <a:off x="0" y="1623343"/>
          <a:ext cx="7776030" cy="20529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lvl="0" algn="just" defTabSz="977900">
            <a:lnSpc>
              <a:spcPct val="90000"/>
            </a:lnSpc>
            <a:spcBef>
              <a:spcPct val="0"/>
            </a:spcBef>
            <a:spcAft>
              <a:spcPct val="35000"/>
            </a:spcAft>
          </a:pPr>
          <a:r>
            <a:rPr lang="es-MX" sz="2200" kern="1200" dirty="0"/>
            <a:t>Necesaria diversificación de los mecanismos e indicadores de medición de las acciones que desarrollan las universidades del Estado, a través de modalidades colaborativas. Indicadores tradicionales de resultados no podrán dar cuenta efectiva de la complejidad de las actividades de la red </a:t>
          </a:r>
          <a:endParaRPr lang="en-US" sz="2200" kern="1200" dirty="0"/>
        </a:p>
      </dsp:txBody>
      <dsp:txXfrm>
        <a:off x="0" y="1623343"/>
        <a:ext cx="7776030" cy="2052906"/>
      </dsp:txXfrm>
    </dsp:sp>
    <dsp:sp modelId="{3CD57B17-7E5C-4C93-8FC9-31CEFB1EEDC8}">
      <dsp:nvSpPr>
        <dsp:cNvPr id="0" name=""/>
        <dsp:cNvSpPr/>
      </dsp:nvSpPr>
      <dsp:spPr>
        <a:xfrm>
          <a:off x="0" y="3676250"/>
          <a:ext cx="7776030"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6F984BB-6AB5-4A5A-BD5F-24FE5AFB48F2}">
      <dsp:nvSpPr>
        <dsp:cNvPr id="0" name=""/>
        <dsp:cNvSpPr/>
      </dsp:nvSpPr>
      <dsp:spPr>
        <a:xfrm>
          <a:off x="0" y="3676250"/>
          <a:ext cx="7768436" cy="23438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marR="0" lvl="0" indent="0" algn="just" defTabSz="914400" eaLnBrk="1" fontAlgn="auto" latinLnBrk="0" hangingPunct="1">
            <a:lnSpc>
              <a:spcPct val="100000"/>
            </a:lnSpc>
            <a:spcBef>
              <a:spcPct val="0"/>
            </a:spcBef>
            <a:spcAft>
              <a:spcPts val="0"/>
            </a:spcAft>
            <a:buClrTx/>
            <a:buSzTx/>
            <a:buFontTx/>
            <a:buNone/>
            <a:tabLst/>
            <a:defRPr/>
          </a:pPr>
          <a:r>
            <a:rPr lang="es-MX" sz="2200" kern="1200" dirty="0"/>
            <a:t>Falta de confianza que existe entre las universidades, especialmente sobre las capacidades de gestión, la calidad en la formación o los recursos para generar investigación de alto impacto. Valoración de la heterogeneidad dentro de las universidades del Estado, solo es posible si existe un mínimo de capacidades compartidas entre éstas.</a:t>
          </a:r>
          <a:endParaRPr lang="en-US" sz="2200" kern="1200" dirty="0"/>
        </a:p>
        <a:p>
          <a:pPr marL="0" lvl="0" algn="just" defTabSz="889000">
            <a:lnSpc>
              <a:spcPct val="90000"/>
            </a:lnSpc>
            <a:spcBef>
              <a:spcPct val="0"/>
            </a:spcBef>
            <a:spcAft>
              <a:spcPct val="35000"/>
            </a:spcAft>
            <a:buNone/>
          </a:pPr>
          <a:endParaRPr lang="en-US" sz="3600" kern="1200" dirty="0"/>
        </a:p>
      </dsp:txBody>
      <dsp:txXfrm>
        <a:off x="0" y="3676250"/>
        <a:ext cx="7768436" cy="234386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606B09-7C83-4520-A35F-9B3F020B5697}">
      <dsp:nvSpPr>
        <dsp:cNvPr id="0" name=""/>
        <dsp:cNvSpPr/>
      </dsp:nvSpPr>
      <dsp:spPr>
        <a:xfrm>
          <a:off x="0" y="2707"/>
          <a:ext cx="7761514"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1B1DA474-BF86-4086-A364-DAEDE5C28FDD}">
      <dsp:nvSpPr>
        <dsp:cNvPr id="0" name=""/>
        <dsp:cNvSpPr/>
      </dsp:nvSpPr>
      <dsp:spPr>
        <a:xfrm>
          <a:off x="0" y="2707"/>
          <a:ext cx="7761514" cy="1846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just" defTabSz="1022350">
            <a:lnSpc>
              <a:spcPct val="90000"/>
            </a:lnSpc>
            <a:spcBef>
              <a:spcPct val="0"/>
            </a:spcBef>
            <a:spcAft>
              <a:spcPct val="35000"/>
            </a:spcAft>
          </a:pPr>
          <a:r>
            <a:rPr lang="es-MX" sz="2300" kern="1200" dirty="0"/>
            <a:t>Dificultad de transmitir información respecto  de la actividad y decisiones de las redes al interior de las universidades, especialmente al momento de tratar de hacer efectivo el trabajo en todos los niveles institucionales.</a:t>
          </a:r>
          <a:endParaRPr lang="en-US" sz="2300" kern="1200" dirty="0"/>
        </a:p>
      </dsp:txBody>
      <dsp:txXfrm>
        <a:off x="0" y="2707"/>
        <a:ext cx="7761514" cy="1846347"/>
      </dsp:txXfrm>
    </dsp:sp>
    <dsp:sp modelId="{27FF60BA-69F0-4D4D-B5E1-EB4600316E44}">
      <dsp:nvSpPr>
        <dsp:cNvPr id="0" name=""/>
        <dsp:cNvSpPr/>
      </dsp:nvSpPr>
      <dsp:spPr>
        <a:xfrm>
          <a:off x="0" y="1849054"/>
          <a:ext cx="7761514"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27BD0BB7-641C-4A1C-9ADE-0C55E09664F9}">
      <dsp:nvSpPr>
        <dsp:cNvPr id="0" name=""/>
        <dsp:cNvSpPr/>
      </dsp:nvSpPr>
      <dsp:spPr>
        <a:xfrm>
          <a:off x="0" y="1849054"/>
          <a:ext cx="7761514" cy="1846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just" defTabSz="1022350">
            <a:lnSpc>
              <a:spcPct val="90000"/>
            </a:lnSpc>
            <a:spcBef>
              <a:spcPct val="0"/>
            </a:spcBef>
            <a:spcAft>
              <a:spcPct val="35000"/>
            </a:spcAft>
          </a:pPr>
          <a:r>
            <a:rPr lang="es-MX" sz="2300" kern="1200" dirty="0"/>
            <a:t>Complejidad de gestión, especialmente por el manejo descentralizado de los recursos. Es necesario generar un modelo de gestión de redes que permita un funcionamiento y toma de decisiones </a:t>
          </a:r>
          <a:r>
            <a:rPr lang="es-MX" sz="2300" kern="1200" dirty="0" err="1"/>
            <a:t>suprainstitucional</a:t>
          </a:r>
          <a:r>
            <a:rPr lang="es-MX" sz="2300" kern="1200" dirty="0"/>
            <a:t>, sin perjuicio de la gestión necesaria al interior de cada universidad. </a:t>
          </a:r>
          <a:endParaRPr lang="en-US" sz="2300" kern="1200" dirty="0"/>
        </a:p>
      </dsp:txBody>
      <dsp:txXfrm>
        <a:off x="0" y="1849054"/>
        <a:ext cx="7761514" cy="1846347"/>
      </dsp:txXfrm>
    </dsp:sp>
    <dsp:sp modelId="{6C1624F1-09A5-4030-ACBE-E487EA8FF3B8}">
      <dsp:nvSpPr>
        <dsp:cNvPr id="0" name=""/>
        <dsp:cNvSpPr/>
      </dsp:nvSpPr>
      <dsp:spPr>
        <a:xfrm>
          <a:off x="0" y="3695402"/>
          <a:ext cx="7761514" cy="0"/>
        </a:xfrm>
        <a:prstGeom prst="line">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sp>
    <dsp:sp modelId="{CD55B8FC-908D-42BD-9C3E-78DFF24B726D}">
      <dsp:nvSpPr>
        <dsp:cNvPr id="0" name=""/>
        <dsp:cNvSpPr/>
      </dsp:nvSpPr>
      <dsp:spPr>
        <a:xfrm>
          <a:off x="0" y="3695402"/>
          <a:ext cx="7761514" cy="18463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just" defTabSz="1022350">
            <a:lnSpc>
              <a:spcPct val="90000"/>
            </a:lnSpc>
            <a:spcBef>
              <a:spcPct val="0"/>
            </a:spcBef>
            <a:spcAft>
              <a:spcPct val="35000"/>
            </a:spcAft>
          </a:pPr>
          <a:r>
            <a:rPr lang="es-MX" sz="2300" kern="1200" dirty="0"/>
            <a:t>Necesidad de que las redes se articulen en torno a proyectos específicos y no materias generales, con el objeto de lograr resultados concretos que resulten significativos en el mejoramiento de cada institución y en la construcción del sistema de Universidades Estatales</a:t>
          </a:r>
          <a:endParaRPr lang="en-US" sz="2300" kern="1200" dirty="0"/>
        </a:p>
      </dsp:txBody>
      <dsp:txXfrm>
        <a:off x="0" y="3695402"/>
        <a:ext cx="7761514" cy="184634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1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1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720C78-B3D3-4BA1-9E9B-EC228CA23F82}" type="datetimeFigureOut">
              <a:rPr lang="es-CL" smtClean="0"/>
              <a:t>18-03-2019</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B296A7-02ED-401C-BD39-22AC04DC8E8F}" type="slidenum">
              <a:rPr lang="es-CL" smtClean="0"/>
              <a:t>‹Nº›</a:t>
            </a:fld>
            <a:endParaRPr lang="es-CL"/>
          </a:p>
        </p:txBody>
      </p:sp>
    </p:spTree>
    <p:extLst>
      <p:ext uri="{BB962C8B-B14F-4D97-AF65-F5344CB8AC3E}">
        <p14:creationId xmlns:p14="http://schemas.microsoft.com/office/powerpoint/2010/main" val="47371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200" kern="1200" dirty="0">
                <a:solidFill>
                  <a:schemeClr val="tx1"/>
                </a:solidFill>
                <a:effectLst/>
                <a:latin typeface="+mn-lt"/>
                <a:ea typeface="+mn-ea"/>
                <a:cs typeface="+mn-cs"/>
              </a:rPr>
              <a:t>La universidad estatal – en la definición moderna y contemporánea de su rol- debe cambiar. Pero no en un cambio superficial; su organización y modos de funcionamiento, arreglos de gobierno y su cultura institucional, estrategias de desarrollo y relación con el Estado, debe estar guiada por la definición de su rol en la sociedad  </a:t>
            </a:r>
          </a:p>
          <a:p>
            <a:endParaRPr lang="es-CL"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BF443-EC75-4C24-8525-03D43755F8B5}"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1824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sz="1200" u="sng" kern="1200" dirty="0">
                <a:solidFill>
                  <a:schemeClr val="tx1"/>
                </a:solidFill>
                <a:effectLst/>
                <a:latin typeface="+mn-lt"/>
                <a:ea typeface="+mn-ea"/>
                <a:cs typeface="+mn-cs"/>
              </a:rPr>
              <a:t>Las culturas</a:t>
            </a:r>
            <a:r>
              <a:rPr lang="es-CL" sz="1200" kern="1200" dirty="0">
                <a:solidFill>
                  <a:schemeClr val="tx1"/>
                </a:solidFill>
                <a:effectLst/>
                <a:latin typeface="+mn-lt"/>
                <a:ea typeface="+mn-ea"/>
                <a:cs typeface="+mn-cs"/>
              </a:rPr>
              <a:t> </a:t>
            </a:r>
            <a:r>
              <a:rPr lang="es-CL" sz="1200" u="sng" kern="1200" dirty="0">
                <a:solidFill>
                  <a:schemeClr val="tx1"/>
                </a:solidFill>
                <a:effectLst/>
                <a:latin typeface="+mn-lt"/>
                <a:ea typeface="+mn-ea"/>
                <a:cs typeface="+mn-cs"/>
              </a:rPr>
              <a:t>tradicionales de las universidades han empezado a cambiar de</a:t>
            </a:r>
            <a:r>
              <a:rPr lang="es-CL" sz="1200" kern="1200" dirty="0">
                <a:solidFill>
                  <a:schemeClr val="tx1"/>
                </a:solidFill>
                <a:effectLst/>
                <a:latin typeface="+mn-lt"/>
                <a:ea typeface="+mn-ea"/>
                <a:cs typeface="+mn-cs"/>
              </a:rPr>
              <a:t> </a:t>
            </a:r>
            <a:r>
              <a:rPr lang="es-CL" sz="1200" u="sng" kern="1200" dirty="0">
                <a:solidFill>
                  <a:schemeClr val="tx1"/>
                </a:solidFill>
                <a:effectLst/>
                <a:latin typeface="+mn-lt"/>
                <a:ea typeface="+mn-ea"/>
                <a:cs typeface="+mn-cs"/>
              </a:rPr>
              <a:t>maneras profundas</a:t>
            </a:r>
            <a:r>
              <a:rPr lang="es-CL" sz="1200" kern="1200" dirty="0">
                <a:solidFill>
                  <a:schemeClr val="tx1"/>
                </a:solidFill>
                <a:effectLst/>
                <a:latin typeface="+mn-lt"/>
                <a:ea typeface="+mn-ea"/>
                <a:cs typeface="+mn-cs"/>
              </a:rPr>
              <a:t>: </a:t>
            </a:r>
          </a:p>
          <a:p>
            <a:r>
              <a:rPr lang="es-CL" sz="1200" kern="1200" dirty="0">
                <a:solidFill>
                  <a:schemeClr val="tx1"/>
                </a:solidFill>
                <a:effectLst/>
                <a:latin typeface="+mn-lt"/>
                <a:ea typeface="+mn-ea"/>
                <a:cs typeface="+mn-cs"/>
              </a:rPr>
              <a:t>De una cultura institucional basada en la individualidad, se pasa a una de acción colectiva, en la que si bien se definen metas y principios propios (a nivel de facultad, carrera, institución) y su accionar se apoya en sus recursos y desempeños particulares; su función está al servicio de la colectividad y se entiende como parte de un Sistema.  </a:t>
            </a:r>
          </a:p>
          <a:p>
            <a:endParaRPr lang="es-CL" dirty="0"/>
          </a:p>
        </p:txBody>
      </p:sp>
      <p:sp>
        <p:nvSpPr>
          <p:cNvPr id="4" name="Marcador de número de diapositiva 3"/>
          <p:cNvSpPr>
            <a:spLocks noGrp="1"/>
          </p:cNvSpPr>
          <p:nvPr>
            <p:ph type="sldNum" sz="quarter" idx="5"/>
          </p:nvPr>
        </p:nvSpPr>
        <p:spPr/>
        <p:txBody>
          <a:bodyPr/>
          <a:lstStyle/>
          <a:p>
            <a:fld id="{868BF443-EC75-4C24-8525-03D43755F8B5}" type="slidenum">
              <a:rPr lang="es-CL" smtClean="0"/>
              <a:t>17</a:t>
            </a:fld>
            <a:endParaRPr lang="es-CL"/>
          </a:p>
        </p:txBody>
      </p:sp>
    </p:spTree>
    <p:extLst>
      <p:ext uri="{BB962C8B-B14F-4D97-AF65-F5344CB8AC3E}">
        <p14:creationId xmlns:p14="http://schemas.microsoft.com/office/powerpoint/2010/main" val="3865973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L" sz="1200" kern="1200" dirty="0">
                <a:solidFill>
                  <a:schemeClr val="tx1"/>
                </a:solidFill>
                <a:effectLst/>
                <a:latin typeface="+mn-lt"/>
                <a:ea typeface="+mn-ea"/>
                <a:cs typeface="+mn-cs"/>
              </a:rPr>
              <a:t>Es central buscar mecanismos de eficiencia interna que reflejen el trabajo y  la función base de las instituciones, tales como tasas de graduación oportuna e inserción laboral de los graduados, empleabilidad (y por ende respecto del currículo, créditos de aprendizaje, métodos de enseñanza, duración de las carreras, etc.); pero que la vida universitaria e institucional sólo se reduzca a indicadores, me parece simplificar el rol de la universidad a su mínima expresión. </a:t>
            </a:r>
          </a:p>
          <a:p>
            <a:r>
              <a:rPr lang="es-CL" sz="1200" kern="1200" dirty="0">
                <a:solidFill>
                  <a:schemeClr val="tx1"/>
                </a:solidFill>
                <a:effectLst/>
                <a:latin typeface="+mn-lt"/>
                <a:ea typeface="+mn-ea"/>
                <a:cs typeface="+mn-cs"/>
              </a:rPr>
              <a:t>La eficiencia y calidad es central en toda organización estatal, debe resguardar su rol público, pero la pertinencia y relevancia de lo que hacemos debiese ser un eje transversal que cruce todos los criterios anteriores. Es decir, la universidad es una institución que está – y debe estar- explícitamente al servicio de los intereses generales de la colectividad </a:t>
            </a:r>
            <a:endParaRPr lang="es-CL"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8BF443-EC75-4C24-8525-03D43755F8B5}"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7124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7B10613-B5AE-48C8-A3C8-9419878A0706}" type="slidenum">
              <a:rPr kumimoji="0" lang="es-C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C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12570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B3382D-57E7-4D53-AC52-4A81073AA06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C145872F-BE41-4CD1-96C4-35014A52AC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DF22D194-2467-493B-8537-AC50075BD369}"/>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5" name="Marcador de pie de página 4">
            <a:extLst>
              <a:ext uri="{FF2B5EF4-FFF2-40B4-BE49-F238E27FC236}">
                <a16:creationId xmlns:a16="http://schemas.microsoft.com/office/drawing/2014/main" id="{2553C365-D629-46CA-A59A-96018F893A9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1668C3E-ECD1-4B2F-ABA3-A909451F32C5}"/>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1397060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5C4AD4-253C-4CFA-B610-486D6A18FD9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D1732A7-8078-44F8-A6BB-CDE5D3E06BF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06F61A7-2A28-4576-AF4F-E0571BF7869A}"/>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5" name="Marcador de pie de página 4">
            <a:extLst>
              <a:ext uri="{FF2B5EF4-FFF2-40B4-BE49-F238E27FC236}">
                <a16:creationId xmlns:a16="http://schemas.microsoft.com/office/drawing/2014/main" id="{4D0131F3-8243-4036-B7A8-4301FB95FDD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013088C7-85DC-4890-BEF4-F0166C5AB286}"/>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3405757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B39A159-6652-4D2C-988F-E79EF5A6F33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2FAFC6C1-959E-4B24-84DB-7422698A910D}"/>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F6C2C970-5014-4F00-AE6D-FDF276ACA2CB}"/>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5" name="Marcador de pie de página 4">
            <a:extLst>
              <a:ext uri="{FF2B5EF4-FFF2-40B4-BE49-F238E27FC236}">
                <a16:creationId xmlns:a16="http://schemas.microsoft.com/office/drawing/2014/main" id="{74F53A8D-E6B8-4CA9-A292-F9EDCE291DB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BEC1C17-3D51-4E4F-BDAF-608109BBFA4D}"/>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1732219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8868C-3403-4F6E-9695-8422C6F8187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87AEE1AA-0473-4AC1-BCD6-D2C2F0C83D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D4AB05D3-CEFC-4EF9-B04F-F3B1EEDBAF9E}"/>
              </a:ext>
            </a:extLst>
          </p:cNvPr>
          <p:cNvSpPr>
            <a:spLocks noGrp="1"/>
          </p:cNvSpPr>
          <p:nvPr>
            <p:ph type="dt" sz="half" idx="10"/>
          </p:nvPr>
        </p:nvSpPr>
        <p:spPr/>
        <p:txBody>
          <a:bodyPr/>
          <a:lstStyle/>
          <a:p>
            <a:fld id="{1160EA64-D806-43AC-9DF2-F8C432F32B4C}" type="datetimeFigureOut">
              <a:rPr lang="en-US" smtClean="0"/>
              <a:t>3/18/2019</a:t>
            </a:fld>
            <a:endParaRPr lang="en-US" dirty="0"/>
          </a:p>
        </p:txBody>
      </p:sp>
      <p:sp>
        <p:nvSpPr>
          <p:cNvPr id="5" name="Marcador de pie de página 4">
            <a:extLst>
              <a:ext uri="{FF2B5EF4-FFF2-40B4-BE49-F238E27FC236}">
                <a16:creationId xmlns:a16="http://schemas.microsoft.com/office/drawing/2014/main" id="{860BB5F4-3B9E-44D5-809F-6BF089631561}"/>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82E4C37-D709-48F7-8BD6-C78818C1085B}"/>
              </a:ext>
            </a:extLst>
          </p:cNvPr>
          <p:cNvSpPr>
            <a:spLocks noGrp="1"/>
          </p:cNvSpPr>
          <p:nvPr>
            <p:ph type="sldNum" sz="quarter" idx="12"/>
          </p:nvPr>
        </p:nvSpPr>
        <p:spPr/>
        <p:txBody>
          <a:body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779531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45DDB3-324C-4079-B4D8-202B3681158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731EC8DB-2C4B-4168-977C-E311B3AB3442}"/>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929D55E-4E74-434F-A065-47A68F79C5E7}"/>
              </a:ext>
            </a:extLst>
          </p:cNvPr>
          <p:cNvSpPr>
            <a:spLocks noGrp="1"/>
          </p:cNvSpPr>
          <p:nvPr>
            <p:ph type="dt" sz="half" idx="10"/>
          </p:nvPr>
        </p:nvSpPr>
        <p:spPr/>
        <p:txBody>
          <a:bodyPr/>
          <a:lstStyle/>
          <a:p>
            <a:fld id="{F070A7B3-6521-4DCA-87E5-044747A908C1}" type="datetimeFigureOut">
              <a:rPr lang="en-US" smtClean="0"/>
              <a:t>3/18/2019</a:t>
            </a:fld>
            <a:endParaRPr lang="en-US" dirty="0"/>
          </a:p>
        </p:txBody>
      </p:sp>
      <p:sp>
        <p:nvSpPr>
          <p:cNvPr id="5" name="Marcador de pie de página 4">
            <a:extLst>
              <a:ext uri="{FF2B5EF4-FFF2-40B4-BE49-F238E27FC236}">
                <a16:creationId xmlns:a16="http://schemas.microsoft.com/office/drawing/2014/main" id="{B52751E7-FAC7-478F-A11C-983E1D2A7E1D}"/>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A1C3CD19-4853-4C0A-9B3B-DC7B1F7A880D}"/>
              </a:ext>
            </a:extLst>
          </p:cNvPr>
          <p:cNvSpPr>
            <a:spLocks noGrp="1"/>
          </p:cNvSpPr>
          <p:nvPr>
            <p:ph type="sldNum" sz="quarter" idx="12"/>
          </p:nvPr>
        </p:nvSpPr>
        <p:spPr/>
        <p:txBody>
          <a:body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24896850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346B93-6445-4262-913C-DB3FEF0136B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8DCF6AAA-DB43-4136-9E83-0BDBCFD0D5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2408A598-417C-4E9C-8B17-C3A2C7C50836}"/>
              </a:ext>
            </a:extLst>
          </p:cNvPr>
          <p:cNvSpPr>
            <a:spLocks noGrp="1"/>
          </p:cNvSpPr>
          <p:nvPr>
            <p:ph type="dt" sz="half" idx="10"/>
          </p:nvPr>
        </p:nvSpPr>
        <p:spPr/>
        <p:txBody>
          <a:bodyPr/>
          <a:lstStyle/>
          <a:p>
            <a:fld id="{1160EA64-D806-43AC-9DF2-F8C432F32B4C}" type="datetimeFigureOut">
              <a:rPr lang="en-US" smtClean="0"/>
              <a:t>3/18/2019</a:t>
            </a:fld>
            <a:endParaRPr lang="en-US" dirty="0"/>
          </a:p>
        </p:txBody>
      </p:sp>
      <p:sp>
        <p:nvSpPr>
          <p:cNvPr id="5" name="Marcador de pie de página 4">
            <a:extLst>
              <a:ext uri="{FF2B5EF4-FFF2-40B4-BE49-F238E27FC236}">
                <a16:creationId xmlns:a16="http://schemas.microsoft.com/office/drawing/2014/main" id="{B0CC8E17-608B-427B-BBC7-B502E2E9ECDC}"/>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29929B1E-5C7E-4A90-9BB8-2C40F70E52C6}"/>
              </a:ext>
            </a:extLst>
          </p:cNvPr>
          <p:cNvSpPr>
            <a:spLocks noGrp="1"/>
          </p:cNvSpPr>
          <p:nvPr>
            <p:ph type="sldNum" sz="quarter" idx="12"/>
          </p:nvPr>
        </p:nvSpPr>
        <p:spPr/>
        <p:txBody>
          <a:body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3253135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F0E54A-B70C-4CA3-A51F-AD5B56B170B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EE4F314-1719-4DD5-A0E8-5B43CA7CC410}"/>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B5F624C9-1891-42A2-998B-B107D77F9347}"/>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8ED5634B-E839-472A-88EF-52395F3DDF3C}"/>
              </a:ext>
            </a:extLst>
          </p:cNvPr>
          <p:cNvSpPr>
            <a:spLocks noGrp="1"/>
          </p:cNvSpPr>
          <p:nvPr>
            <p:ph type="dt" sz="half" idx="10"/>
          </p:nvPr>
        </p:nvSpPr>
        <p:spPr/>
        <p:txBody>
          <a:bodyPr/>
          <a:lstStyle/>
          <a:p>
            <a:fld id="{AB134690-1557-4C89-A502-4959FE7FAD70}" type="datetimeFigureOut">
              <a:rPr lang="en-US" smtClean="0"/>
              <a:t>3/18/2019</a:t>
            </a:fld>
            <a:endParaRPr lang="en-US" dirty="0"/>
          </a:p>
        </p:txBody>
      </p:sp>
      <p:sp>
        <p:nvSpPr>
          <p:cNvPr id="6" name="Marcador de pie de página 5">
            <a:extLst>
              <a:ext uri="{FF2B5EF4-FFF2-40B4-BE49-F238E27FC236}">
                <a16:creationId xmlns:a16="http://schemas.microsoft.com/office/drawing/2014/main" id="{801255F5-97A3-4E3F-A288-CD2FE9FAFCD1}"/>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5951F13-BC01-4905-9939-D4A327AEA32D}"/>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3864222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E2CB46-06E5-48ED-8FB3-63BED37E255E}"/>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46DCD562-63B9-4493-ABFE-D80D4CF3D3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99EBC9B1-20D8-4C14-A86C-C479A0A6B3B6}"/>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95DB295A-866D-4D58-B589-5975AF7F67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3CEF6AF3-C231-4881-B19C-0753AFC26A97}"/>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13453A2A-1E3B-40EA-9AE4-C1A0701369F5}"/>
              </a:ext>
            </a:extLst>
          </p:cNvPr>
          <p:cNvSpPr>
            <a:spLocks noGrp="1"/>
          </p:cNvSpPr>
          <p:nvPr>
            <p:ph type="dt" sz="half" idx="10"/>
          </p:nvPr>
        </p:nvSpPr>
        <p:spPr/>
        <p:txBody>
          <a:bodyPr/>
          <a:lstStyle/>
          <a:p>
            <a:fld id="{1160EA64-D806-43AC-9DF2-F8C432F32B4C}" type="datetimeFigureOut">
              <a:rPr lang="en-US" smtClean="0"/>
              <a:t>3/18/2019</a:t>
            </a:fld>
            <a:endParaRPr lang="en-US" dirty="0"/>
          </a:p>
        </p:txBody>
      </p:sp>
      <p:sp>
        <p:nvSpPr>
          <p:cNvPr id="8" name="Marcador de pie de página 7">
            <a:extLst>
              <a:ext uri="{FF2B5EF4-FFF2-40B4-BE49-F238E27FC236}">
                <a16:creationId xmlns:a16="http://schemas.microsoft.com/office/drawing/2014/main" id="{7F3F760A-F146-4B6F-A493-F2238F0533B0}"/>
              </a:ext>
            </a:extLst>
          </p:cNvPr>
          <p:cNvSpPr>
            <a:spLocks noGrp="1"/>
          </p:cNvSpPr>
          <p:nvPr>
            <p:ph type="ftr" sz="quarter" idx="11"/>
          </p:nvPr>
        </p:nvSpPr>
        <p:spPr/>
        <p:txBody>
          <a:bodyPr/>
          <a:lstStyle/>
          <a:p>
            <a:endParaRPr lang="en-US" dirty="0"/>
          </a:p>
        </p:txBody>
      </p:sp>
      <p:sp>
        <p:nvSpPr>
          <p:cNvPr id="9" name="Marcador de número de diapositiva 8">
            <a:extLst>
              <a:ext uri="{FF2B5EF4-FFF2-40B4-BE49-F238E27FC236}">
                <a16:creationId xmlns:a16="http://schemas.microsoft.com/office/drawing/2014/main" id="{8D0DC965-46CB-43FD-9E60-BE8A327F591A}"/>
              </a:ext>
            </a:extLst>
          </p:cNvPr>
          <p:cNvSpPr>
            <a:spLocks noGrp="1"/>
          </p:cNvSpPr>
          <p:nvPr>
            <p:ph type="sldNum" sz="quarter" idx="12"/>
          </p:nvPr>
        </p:nvSpPr>
        <p:spPr/>
        <p:txBody>
          <a:body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184382328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D96DC8-57D4-45D7-B096-DE19A991D93A}"/>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BFFD56A7-837D-46D7-8958-30FCDCE888EA}"/>
              </a:ext>
            </a:extLst>
          </p:cNvPr>
          <p:cNvSpPr>
            <a:spLocks noGrp="1"/>
          </p:cNvSpPr>
          <p:nvPr>
            <p:ph type="dt" sz="half" idx="10"/>
          </p:nvPr>
        </p:nvSpPr>
        <p:spPr/>
        <p:txBody>
          <a:bodyPr/>
          <a:lstStyle/>
          <a:p>
            <a:fld id="{E1037C31-9E7A-4F99-8774-A0E530DE1A42}" type="datetimeFigureOut">
              <a:rPr lang="en-US" smtClean="0"/>
              <a:t>3/18/2019</a:t>
            </a:fld>
            <a:endParaRPr lang="en-US" dirty="0"/>
          </a:p>
        </p:txBody>
      </p:sp>
      <p:sp>
        <p:nvSpPr>
          <p:cNvPr id="4" name="Marcador de pie de página 3">
            <a:extLst>
              <a:ext uri="{FF2B5EF4-FFF2-40B4-BE49-F238E27FC236}">
                <a16:creationId xmlns:a16="http://schemas.microsoft.com/office/drawing/2014/main" id="{263A1BFB-B0D2-43B1-90B9-B33B5CE705DD}"/>
              </a:ext>
            </a:extLst>
          </p:cNvPr>
          <p:cNvSpPr>
            <a:spLocks noGrp="1"/>
          </p:cNvSpPr>
          <p:nvPr>
            <p:ph type="ftr" sz="quarter" idx="11"/>
          </p:nvPr>
        </p:nvSpPr>
        <p:spPr/>
        <p:txBody>
          <a:bodyPr/>
          <a:lstStyle/>
          <a:p>
            <a:endParaRPr lang="en-US" dirty="0"/>
          </a:p>
        </p:txBody>
      </p:sp>
      <p:sp>
        <p:nvSpPr>
          <p:cNvPr id="5" name="Marcador de número de diapositiva 4">
            <a:extLst>
              <a:ext uri="{FF2B5EF4-FFF2-40B4-BE49-F238E27FC236}">
                <a16:creationId xmlns:a16="http://schemas.microsoft.com/office/drawing/2014/main" id="{5E4F315F-9F53-4E55-B6B9-DA45481221E9}"/>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1941471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3F6F131F-CC37-4171-9D26-67EAFAFC0396}"/>
              </a:ext>
            </a:extLst>
          </p:cNvPr>
          <p:cNvSpPr>
            <a:spLocks noGrp="1"/>
          </p:cNvSpPr>
          <p:nvPr>
            <p:ph type="dt" sz="half" idx="10"/>
          </p:nvPr>
        </p:nvSpPr>
        <p:spPr/>
        <p:txBody>
          <a:bodyPr/>
          <a:lstStyle/>
          <a:p>
            <a:fld id="{C278504F-A551-4DE0-9316-4DCD1D8CC752}" type="datetimeFigureOut">
              <a:rPr lang="en-US" smtClean="0"/>
              <a:t>3/18/2019</a:t>
            </a:fld>
            <a:endParaRPr lang="en-US" dirty="0"/>
          </a:p>
        </p:txBody>
      </p:sp>
      <p:sp>
        <p:nvSpPr>
          <p:cNvPr id="3" name="Marcador de pie de página 2">
            <a:extLst>
              <a:ext uri="{FF2B5EF4-FFF2-40B4-BE49-F238E27FC236}">
                <a16:creationId xmlns:a16="http://schemas.microsoft.com/office/drawing/2014/main" id="{9F827D7A-2302-47F0-BCC8-3E36D5C879A4}"/>
              </a:ext>
            </a:extLst>
          </p:cNvPr>
          <p:cNvSpPr>
            <a:spLocks noGrp="1"/>
          </p:cNvSpPr>
          <p:nvPr>
            <p:ph type="ftr" sz="quarter" idx="11"/>
          </p:nvPr>
        </p:nvSpPr>
        <p:spPr/>
        <p:txBody>
          <a:bodyPr/>
          <a:lstStyle/>
          <a:p>
            <a:endParaRPr lang="en-US" dirty="0"/>
          </a:p>
        </p:txBody>
      </p:sp>
      <p:sp>
        <p:nvSpPr>
          <p:cNvPr id="4" name="Marcador de número de diapositiva 3">
            <a:extLst>
              <a:ext uri="{FF2B5EF4-FFF2-40B4-BE49-F238E27FC236}">
                <a16:creationId xmlns:a16="http://schemas.microsoft.com/office/drawing/2014/main" id="{52F48687-E44C-448C-9C63-9C4FC4C23BD9}"/>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35193099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B2C801-C2AE-4419-AD09-D3798FBE9F4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510B924B-CC6B-4FA0-B61F-B07C5409CB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ACD1D79F-8E10-471B-8C44-8FEB04907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B1FA71F-D805-493D-BC5C-D5064B6D801F}"/>
              </a:ext>
            </a:extLst>
          </p:cNvPr>
          <p:cNvSpPr>
            <a:spLocks noGrp="1"/>
          </p:cNvSpPr>
          <p:nvPr>
            <p:ph type="dt" sz="half" idx="10"/>
          </p:nvPr>
        </p:nvSpPr>
        <p:spPr/>
        <p:txBody>
          <a:bodyPr/>
          <a:lstStyle/>
          <a:p>
            <a:fld id="{D1BE4249-C0D0-4B06-8692-E8BB871AF643}" type="datetimeFigureOut">
              <a:rPr lang="en-US" smtClean="0"/>
              <a:t>3/18/2019</a:t>
            </a:fld>
            <a:endParaRPr lang="en-US" dirty="0"/>
          </a:p>
        </p:txBody>
      </p:sp>
      <p:sp>
        <p:nvSpPr>
          <p:cNvPr id="6" name="Marcador de pie de página 5">
            <a:extLst>
              <a:ext uri="{FF2B5EF4-FFF2-40B4-BE49-F238E27FC236}">
                <a16:creationId xmlns:a16="http://schemas.microsoft.com/office/drawing/2014/main" id="{09DBABCC-57BC-491B-8C45-9A516D9441B6}"/>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511E4B8C-9CF1-41D0-8F6F-30E9F361805E}"/>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358160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29EFF3-9E95-418B-98B9-F5E700FA5499}"/>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6A1E7AA4-5C91-4ACB-85CD-67A7B6C04CB8}"/>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7C66117-0769-48D0-8056-FA574FEED891}"/>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5" name="Marcador de pie de página 4">
            <a:extLst>
              <a:ext uri="{FF2B5EF4-FFF2-40B4-BE49-F238E27FC236}">
                <a16:creationId xmlns:a16="http://schemas.microsoft.com/office/drawing/2014/main" id="{BCBE7520-2482-42DA-818C-7E2F5BD5CC4A}"/>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E0D0F451-15AC-4F2D-8DE1-58F654981555}"/>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4052992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0D8CAA-2743-49D4-BC35-A7516E6FF54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DF4A557B-8E44-4016-9BFE-9A2AD07F5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AA740DDA-E24E-48F4-B259-975B0AA35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A239555C-D102-4D09-9AFD-7CD5C2149EE1}"/>
              </a:ext>
            </a:extLst>
          </p:cNvPr>
          <p:cNvSpPr>
            <a:spLocks noGrp="1"/>
          </p:cNvSpPr>
          <p:nvPr>
            <p:ph type="dt" sz="half" idx="10"/>
          </p:nvPr>
        </p:nvSpPr>
        <p:spPr/>
        <p:txBody>
          <a:bodyPr/>
          <a:lstStyle/>
          <a:p>
            <a:fld id="{042B0DB6-F5C7-45FB-8CF3-31B45F9C2DAC}" type="datetimeFigureOut">
              <a:rPr lang="en-US" smtClean="0"/>
              <a:t>3/18/2019</a:t>
            </a:fld>
            <a:endParaRPr lang="en-US" dirty="0"/>
          </a:p>
        </p:txBody>
      </p:sp>
      <p:sp>
        <p:nvSpPr>
          <p:cNvPr id="6" name="Marcador de pie de página 5">
            <a:extLst>
              <a:ext uri="{FF2B5EF4-FFF2-40B4-BE49-F238E27FC236}">
                <a16:creationId xmlns:a16="http://schemas.microsoft.com/office/drawing/2014/main" id="{A7BF6EF9-C774-4DCF-84B1-956B53D9C8B8}"/>
              </a:ext>
            </a:extLst>
          </p:cNvPr>
          <p:cNvSpPr>
            <a:spLocks noGrp="1"/>
          </p:cNvSpPr>
          <p:nvPr>
            <p:ph type="ftr" sz="quarter" idx="11"/>
          </p:nvPr>
        </p:nvSpPr>
        <p:spPr/>
        <p:txBody>
          <a:bodyPr/>
          <a:lstStyle/>
          <a:p>
            <a:endParaRPr lang="en-US" dirty="0"/>
          </a:p>
        </p:txBody>
      </p:sp>
      <p:sp>
        <p:nvSpPr>
          <p:cNvPr id="7" name="Marcador de número de diapositiva 6">
            <a:extLst>
              <a:ext uri="{FF2B5EF4-FFF2-40B4-BE49-F238E27FC236}">
                <a16:creationId xmlns:a16="http://schemas.microsoft.com/office/drawing/2014/main" id="{AE18A02F-B374-47E4-A49D-045D689D4A77}"/>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1887990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244FE5-D068-4C83-8240-B1B28596897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9176631D-EA90-4A0F-984D-161D9024F7AF}"/>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602AC00-793E-4680-8C6D-70B1E4D0B7D5}"/>
              </a:ext>
            </a:extLst>
          </p:cNvPr>
          <p:cNvSpPr>
            <a:spLocks noGrp="1"/>
          </p:cNvSpPr>
          <p:nvPr>
            <p:ph type="dt" sz="half" idx="10"/>
          </p:nvPr>
        </p:nvSpPr>
        <p:spPr/>
        <p:txBody>
          <a:bodyPr/>
          <a:lstStyle/>
          <a:p>
            <a:fld id="{E9F9C37B-1D36-470B-8223-D6C91242EC14}" type="datetimeFigureOut">
              <a:rPr lang="en-US" smtClean="0"/>
              <a:t>3/18/2019</a:t>
            </a:fld>
            <a:endParaRPr lang="en-US" dirty="0"/>
          </a:p>
        </p:txBody>
      </p:sp>
      <p:sp>
        <p:nvSpPr>
          <p:cNvPr id="5" name="Marcador de pie de página 4">
            <a:extLst>
              <a:ext uri="{FF2B5EF4-FFF2-40B4-BE49-F238E27FC236}">
                <a16:creationId xmlns:a16="http://schemas.microsoft.com/office/drawing/2014/main" id="{0F781D75-DA42-4C10-A695-FD993450C591}"/>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E579926E-7F76-4240-A019-5DF01F55C2CC}"/>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34391115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D4AFB70-33DA-4BD2-9D6A-07633BDC886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15290777-B88D-43DB-9801-3E4C3E549566}"/>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8CEA9A56-77F8-4456-94B1-37EC4D84B34F}"/>
              </a:ext>
            </a:extLst>
          </p:cNvPr>
          <p:cNvSpPr>
            <a:spLocks noGrp="1"/>
          </p:cNvSpPr>
          <p:nvPr>
            <p:ph type="dt" sz="half" idx="10"/>
          </p:nvPr>
        </p:nvSpPr>
        <p:spPr/>
        <p:txBody>
          <a:bodyPr/>
          <a:lstStyle/>
          <a:p>
            <a:fld id="{67C6F52A-A82B-47A2-A83A-8C4C91F2D59F}" type="datetimeFigureOut">
              <a:rPr lang="en-US" smtClean="0"/>
              <a:t>3/18/2019</a:t>
            </a:fld>
            <a:endParaRPr lang="en-US" dirty="0"/>
          </a:p>
        </p:txBody>
      </p:sp>
      <p:sp>
        <p:nvSpPr>
          <p:cNvPr id="5" name="Marcador de pie de página 4">
            <a:extLst>
              <a:ext uri="{FF2B5EF4-FFF2-40B4-BE49-F238E27FC236}">
                <a16:creationId xmlns:a16="http://schemas.microsoft.com/office/drawing/2014/main" id="{A7784634-3588-40E3-BF4C-ECE07161EB4B}"/>
              </a:ext>
            </a:extLst>
          </p:cNvPr>
          <p:cNvSpPr>
            <a:spLocks noGrp="1"/>
          </p:cNvSpPr>
          <p:nvPr>
            <p:ph type="ftr" sz="quarter" idx="11"/>
          </p:nvPr>
        </p:nvSpPr>
        <p:spPr/>
        <p:txBody>
          <a:bodyPr/>
          <a:lstStyle/>
          <a:p>
            <a:endParaRPr lang="en-US" dirty="0"/>
          </a:p>
        </p:txBody>
      </p:sp>
      <p:sp>
        <p:nvSpPr>
          <p:cNvPr id="6" name="Marcador de número de diapositiva 5">
            <a:extLst>
              <a:ext uri="{FF2B5EF4-FFF2-40B4-BE49-F238E27FC236}">
                <a16:creationId xmlns:a16="http://schemas.microsoft.com/office/drawing/2014/main" id="{796A3B6E-3D84-43FF-8B4E-7976CC8D404A}"/>
              </a:ext>
            </a:extLst>
          </p:cNvPr>
          <p:cNvSpPr>
            <a:spLocks noGrp="1"/>
          </p:cNvSpPr>
          <p:nvPr>
            <p:ph type="sldNum" sz="quarter" idx="12"/>
          </p:nvPr>
        </p:nvSpPr>
        <p:spPr/>
        <p:txBody>
          <a:bodyPr/>
          <a:lstStyle/>
          <a:p>
            <a:fld id="{8A7A6979-0714-4377-B894-6BE4C2D6E202}" type="slidenum">
              <a:rPr lang="en-US" smtClean="0"/>
              <a:t>‹Nº›</a:t>
            </a:fld>
            <a:endParaRPr lang="en-US" dirty="0"/>
          </a:p>
        </p:txBody>
      </p:sp>
    </p:spTree>
    <p:extLst>
      <p:ext uri="{BB962C8B-B14F-4D97-AF65-F5344CB8AC3E}">
        <p14:creationId xmlns:p14="http://schemas.microsoft.com/office/powerpoint/2010/main" val="277450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C6F00D-1EFF-401F-A4BB-B8BDC2A267C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5BE9B90-183C-4E56-BDE1-DED4F45B9D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6679CAD7-83B1-4510-87EC-FCD3B590449F}"/>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5" name="Marcador de pie de página 4">
            <a:extLst>
              <a:ext uri="{FF2B5EF4-FFF2-40B4-BE49-F238E27FC236}">
                <a16:creationId xmlns:a16="http://schemas.microsoft.com/office/drawing/2014/main" id="{7E065277-F502-453B-A206-D37BB745EE33}"/>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F61B8F86-655B-4817-8195-6B2A0A9F8B52}"/>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124982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38025F-F6D0-4837-B857-EDEF2AE1DA7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15626795-04C1-477C-9547-623477A8A42A}"/>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0A3B8FFA-0732-4716-A188-7D0A4C88C332}"/>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220440E6-4DFA-4DB7-8008-2CF9686B335C}"/>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6" name="Marcador de pie de página 5">
            <a:extLst>
              <a:ext uri="{FF2B5EF4-FFF2-40B4-BE49-F238E27FC236}">
                <a16:creationId xmlns:a16="http://schemas.microsoft.com/office/drawing/2014/main" id="{8E73639C-881C-4B67-B9BC-77E06A311606}"/>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11ED144-93A9-4FF1-B8EE-EF118C4A579E}"/>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93732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61E294-9F74-45CC-82C7-F7A4AF5D124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EA76D8BD-139B-48C0-BE0B-46B8C8CEA5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3E4869B6-DF25-476A-A54A-E4D4AA452BFA}"/>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DCFA665A-EE93-4CB0-A95B-72BF8543D7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4EF431A-134B-4B8E-A315-359B0464D834}"/>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9D5BBA6C-98E2-474D-A731-51E1BF5EEA7C}"/>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8" name="Marcador de pie de página 7">
            <a:extLst>
              <a:ext uri="{FF2B5EF4-FFF2-40B4-BE49-F238E27FC236}">
                <a16:creationId xmlns:a16="http://schemas.microsoft.com/office/drawing/2014/main" id="{07D7D38A-EC84-48DC-A01A-2FD2BD4011AC}"/>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5303DF6E-A5B2-41CD-9CCB-6F7868441BF1}"/>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2604648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06E43E-48BB-4F42-BC7F-11284388627D}"/>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E8B8D0F6-7033-4642-BCCC-4FABF48E60F6}"/>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4" name="Marcador de pie de página 3">
            <a:extLst>
              <a:ext uri="{FF2B5EF4-FFF2-40B4-BE49-F238E27FC236}">
                <a16:creationId xmlns:a16="http://schemas.microsoft.com/office/drawing/2014/main" id="{024BEA12-6316-4743-B9D0-D0858B1BC7D0}"/>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35EAED8C-06EC-4733-90C0-406ADC3115F1}"/>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61959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7C7E027-C6F5-48E2-A99C-FF8C9156A804}"/>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3" name="Marcador de pie de página 2">
            <a:extLst>
              <a:ext uri="{FF2B5EF4-FFF2-40B4-BE49-F238E27FC236}">
                <a16:creationId xmlns:a16="http://schemas.microsoft.com/office/drawing/2014/main" id="{93BE5B87-CFD8-49AA-9F0B-3BF390E69591}"/>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3B8C8F74-F706-49BD-86EA-1C789D82BAA7}"/>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271809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480B06-4DAC-46A0-8A2B-18F7CFA735E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07BF0E0-7795-4180-AC51-017DF00449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858851B2-D1D7-4161-BADE-C95BB2C3D5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3F982B2A-9884-4752-86CE-2C97A3B46D46}"/>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6" name="Marcador de pie de página 5">
            <a:extLst>
              <a:ext uri="{FF2B5EF4-FFF2-40B4-BE49-F238E27FC236}">
                <a16:creationId xmlns:a16="http://schemas.microsoft.com/office/drawing/2014/main" id="{BABAEA58-CAAA-494C-8F5F-5FC9EE56D11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A5129C8-69FE-45B9-878A-DFDA91FD23FD}"/>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4269204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620A7F-2850-474C-B959-5841D3FE153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1C549675-8D89-45C4-A7E5-42991C1785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7DB22F61-7A81-44BE-8229-DFEAC02A2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15B7E3D-AC58-489A-9EFA-E0B4E6CF461A}"/>
              </a:ext>
            </a:extLst>
          </p:cNvPr>
          <p:cNvSpPr>
            <a:spLocks noGrp="1"/>
          </p:cNvSpPr>
          <p:nvPr>
            <p:ph type="dt" sz="half" idx="10"/>
          </p:nvPr>
        </p:nvSpPr>
        <p:spPr/>
        <p:txBody>
          <a:bodyPr/>
          <a:lstStyle/>
          <a:p>
            <a:fld id="{04A86E34-3FBE-4D35-BF71-EC3B1E6E52C7}" type="datetimeFigureOut">
              <a:rPr lang="es-CL" smtClean="0"/>
              <a:t>18-03-2019</a:t>
            </a:fld>
            <a:endParaRPr lang="es-CL"/>
          </a:p>
        </p:txBody>
      </p:sp>
      <p:sp>
        <p:nvSpPr>
          <p:cNvPr id="6" name="Marcador de pie de página 5">
            <a:extLst>
              <a:ext uri="{FF2B5EF4-FFF2-40B4-BE49-F238E27FC236}">
                <a16:creationId xmlns:a16="http://schemas.microsoft.com/office/drawing/2014/main" id="{B0328EB8-EA58-41E8-A248-FF0AF5BD92B1}"/>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A358B2BC-D410-4300-8D08-4F94FF2ED797}"/>
              </a:ext>
            </a:extLst>
          </p:cNvPr>
          <p:cNvSpPr>
            <a:spLocks noGrp="1"/>
          </p:cNvSpPr>
          <p:nvPr>
            <p:ph type="sldNum" sz="quarter" idx="12"/>
          </p:nvPr>
        </p:nvSpPr>
        <p:spPr/>
        <p:txBody>
          <a:bodyPr/>
          <a:lstStyle/>
          <a:p>
            <a:fld id="{69A272BD-55C7-47C0-A33E-D68DBE96AE34}" type="slidenum">
              <a:rPr lang="es-CL" smtClean="0"/>
              <a:t>‹Nº›</a:t>
            </a:fld>
            <a:endParaRPr lang="es-CL"/>
          </a:p>
        </p:txBody>
      </p:sp>
    </p:spTree>
    <p:extLst>
      <p:ext uri="{BB962C8B-B14F-4D97-AF65-F5344CB8AC3E}">
        <p14:creationId xmlns:p14="http://schemas.microsoft.com/office/powerpoint/2010/main" val="1447459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654C0AD-AB29-4BC2-B28C-66B598EECF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B1DD1266-A6AA-43ED-A339-E6220D7C0EB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DBBB0A30-78F4-4173-A59E-BD64680103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A86E34-3FBE-4D35-BF71-EC3B1E6E52C7}" type="datetimeFigureOut">
              <a:rPr lang="es-CL" smtClean="0"/>
              <a:t>18-03-2019</a:t>
            </a:fld>
            <a:endParaRPr lang="es-CL"/>
          </a:p>
        </p:txBody>
      </p:sp>
      <p:sp>
        <p:nvSpPr>
          <p:cNvPr id="5" name="Marcador de pie de página 4">
            <a:extLst>
              <a:ext uri="{FF2B5EF4-FFF2-40B4-BE49-F238E27FC236}">
                <a16:creationId xmlns:a16="http://schemas.microsoft.com/office/drawing/2014/main" id="{29691309-CCA6-43C6-9076-D93130E177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5F6DFD8E-201E-4814-B1F5-38204CAF2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272BD-55C7-47C0-A33E-D68DBE96AE34}" type="slidenum">
              <a:rPr lang="es-CL" smtClean="0"/>
              <a:t>‹Nº›</a:t>
            </a:fld>
            <a:endParaRPr lang="es-CL"/>
          </a:p>
        </p:txBody>
      </p:sp>
    </p:spTree>
    <p:extLst>
      <p:ext uri="{BB962C8B-B14F-4D97-AF65-F5344CB8AC3E}">
        <p14:creationId xmlns:p14="http://schemas.microsoft.com/office/powerpoint/2010/main" val="333790773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69670A8F-B266-41A0-AAD1-193FA2DB3F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51B7A88-9226-43E7-B624-74A08F8A2B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7336B3F-43F9-43D7-A4E7-486CC6D70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60EA64-D806-43AC-9DF2-F8C432F32B4C}" type="datetimeFigureOut">
              <a:rPr lang="en-US" smtClean="0"/>
              <a:t>3/18/2019</a:t>
            </a:fld>
            <a:endParaRPr lang="en-US" dirty="0"/>
          </a:p>
        </p:txBody>
      </p:sp>
      <p:sp>
        <p:nvSpPr>
          <p:cNvPr id="5" name="Marcador de pie de página 4">
            <a:extLst>
              <a:ext uri="{FF2B5EF4-FFF2-40B4-BE49-F238E27FC236}">
                <a16:creationId xmlns:a16="http://schemas.microsoft.com/office/drawing/2014/main" id="{695F12B3-439B-425C-A8CC-C4D43BA981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Marcador de número de diapositiva 5">
            <a:extLst>
              <a:ext uri="{FF2B5EF4-FFF2-40B4-BE49-F238E27FC236}">
                <a16:creationId xmlns:a16="http://schemas.microsoft.com/office/drawing/2014/main" id="{1CE969AC-7EE3-4930-A39F-69132C8816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7A6979-0714-4377-B894-6BE4C2D6E202}" type="slidenum">
              <a:rPr lang="en-US" smtClean="0"/>
              <a:pPr/>
              <a:t>‹Nº›</a:t>
            </a:fld>
            <a:endParaRPr lang="en-US" dirty="0"/>
          </a:p>
        </p:txBody>
      </p:sp>
    </p:spTree>
    <p:extLst>
      <p:ext uri="{BB962C8B-B14F-4D97-AF65-F5344CB8AC3E}">
        <p14:creationId xmlns:p14="http://schemas.microsoft.com/office/powerpoint/2010/main" val="315475682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3.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3.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3.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1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14">
            <a:extLst>
              <a:ext uri="{FF2B5EF4-FFF2-40B4-BE49-F238E27FC236}">
                <a16:creationId xmlns:a16="http://schemas.microsoft.com/office/drawing/2014/main" id="{C66F2F30-5DC0-44A0-BFA6-E12F46ED16D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5920619" cy="2130951"/>
          </a:xfrm>
          <a:custGeom>
            <a:avLst/>
            <a:gdLst>
              <a:gd name="connsiteX0" fmla="*/ 0 w 5920619"/>
              <a:gd name="connsiteY0" fmla="*/ 0 h 2130951"/>
              <a:gd name="connsiteX1" fmla="*/ 3191370 w 5920619"/>
              <a:gd name="connsiteY1" fmla="*/ 0 h 2130951"/>
              <a:gd name="connsiteX2" fmla="*/ 3346315 w 5920619"/>
              <a:gd name="connsiteY2" fmla="*/ 0 h 2130951"/>
              <a:gd name="connsiteX3" fmla="*/ 5920619 w 5920619"/>
              <a:gd name="connsiteY3" fmla="*/ 0 h 2130951"/>
              <a:gd name="connsiteX4" fmla="*/ 4936971 w 5920619"/>
              <a:gd name="connsiteY4" fmla="*/ 2130951 h 2130951"/>
              <a:gd name="connsiteX5" fmla="*/ 0 w 5920619"/>
              <a:gd name="connsiteY5"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20619" h="2130951">
                <a:moveTo>
                  <a:pt x="0" y="0"/>
                </a:moveTo>
                <a:lnTo>
                  <a:pt x="3191370" y="0"/>
                </a:lnTo>
                <a:lnTo>
                  <a:pt x="3346315" y="0"/>
                </a:lnTo>
                <a:lnTo>
                  <a:pt x="5920619" y="0"/>
                </a:lnTo>
                <a:lnTo>
                  <a:pt x="4936971" y="2130951"/>
                </a:lnTo>
                <a:lnTo>
                  <a:pt x="0" y="2130951"/>
                </a:ln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21">
            <a:extLst>
              <a:ext uri="{FF2B5EF4-FFF2-40B4-BE49-F238E27FC236}">
                <a16:creationId xmlns:a16="http://schemas.microsoft.com/office/drawing/2014/main" id="{85872F57-7F42-4F97-8391-DDC8D0054C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7839" y="0"/>
            <a:ext cx="7094160" cy="2130952"/>
          </a:xfrm>
          <a:custGeom>
            <a:avLst/>
            <a:gdLst>
              <a:gd name="connsiteX0" fmla="*/ 4417853 w 7094160"/>
              <a:gd name="connsiteY0" fmla="*/ 0 h 2130952"/>
              <a:gd name="connsiteX1" fmla="*/ 7094160 w 7094160"/>
              <a:gd name="connsiteY1" fmla="*/ 0 h 2130952"/>
              <a:gd name="connsiteX2" fmla="*/ 7094160 w 7094160"/>
              <a:gd name="connsiteY2" fmla="*/ 2130552 h 2130952"/>
              <a:gd name="connsiteX3" fmla="*/ 5920619 w 7094160"/>
              <a:gd name="connsiteY3" fmla="*/ 2130552 h 2130952"/>
              <a:gd name="connsiteX4" fmla="*/ 5920619 w 7094160"/>
              <a:gd name="connsiteY4" fmla="*/ 2130952 h 2130952"/>
              <a:gd name="connsiteX5" fmla="*/ 2729249 w 7094160"/>
              <a:gd name="connsiteY5" fmla="*/ 2130952 h 2130952"/>
              <a:gd name="connsiteX6" fmla="*/ 2574304 w 7094160"/>
              <a:gd name="connsiteY6" fmla="*/ 2130952 h 2130952"/>
              <a:gd name="connsiteX7" fmla="*/ 0 w 7094160"/>
              <a:gd name="connsiteY7" fmla="*/ 2130952 h 2130952"/>
              <a:gd name="connsiteX8" fmla="*/ 983648 w 7094160"/>
              <a:gd name="connsiteY8" fmla="*/ 1 h 2130952"/>
              <a:gd name="connsiteX9" fmla="*/ 4417853 w 7094160"/>
              <a:gd name="connsiteY9" fmla="*/ 1 h 2130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094160" h="2130952">
                <a:moveTo>
                  <a:pt x="4417853" y="0"/>
                </a:moveTo>
                <a:lnTo>
                  <a:pt x="7094160" y="0"/>
                </a:lnTo>
                <a:lnTo>
                  <a:pt x="7094160" y="2130552"/>
                </a:lnTo>
                <a:lnTo>
                  <a:pt x="5920619" y="2130552"/>
                </a:lnTo>
                <a:lnTo>
                  <a:pt x="5920619" y="2130952"/>
                </a:lnTo>
                <a:lnTo>
                  <a:pt x="2729249" y="2130952"/>
                </a:lnTo>
                <a:lnTo>
                  <a:pt x="2574304" y="2130952"/>
                </a:lnTo>
                <a:lnTo>
                  <a:pt x="0" y="2130952"/>
                </a:lnTo>
                <a:lnTo>
                  <a:pt x="983648" y="1"/>
                </a:lnTo>
                <a:lnTo>
                  <a:pt x="4417853" y="1"/>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Freeform: Shape 21">
            <a:extLst>
              <a:ext uri="{FF2B5EF4-FFF2-40B4-BE49-F238E27FC236}">
                <a16:creationId xmlns:a16="http://schemas.microsoft.com/office/drawing/2014/main" id="{04DC2037-48A0-4F22-B9D4-8EAEBC780AB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149721" y="4682920"/>
            <a:ext cx="4522796" cy="2175080"/>
          </a:xfrm>
          <a:custGeom>
            <a:avLst/>
            <a:gdLst>
              <a:gd name="connsiteX0" fmla="*/ 3515449 w 4522796"/>
              <a:gd name="connsiteY0" fmla="*/ 0 h 2175080"/>
              <a:gd name="connsiteX1" fmla="*/ 0 w 4522796"/>
              <a:gd name="connsiteY1" fmla="*/ 0 h 2175080"/>
              <a:gd name="connsiteX2" fmla="*/ 0 w 4522796"/>
              <a:gd name="connsiteY2" fmla="*/ 2175080 h 2175080"/>
              <a:gd name="connsiteX3" fmla="*/ 4522796 w 4522796"/>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4522796" h="2175080">
                <a:moveTo>
                  <a:pt x="3515449" y="0"/>
                </a:moveTo>
                <a:lnTo>
                  <a:pt x="0" y="0"/>
                </a:lnTo>
                <a:lnTo>
                  <a:pt x="0" y="2175080"/>
                </a:lnTo>
                <a:lnTo>
                  <a:pt x="4522796" y="217508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b="1"/>
          </a:p>
        </p:txBody>
      </p:sp>
      <p:sp>
        <p:nvSpPr>
          <p:cNvPr id="24" name="Freeform 22">
            <a:extLst>
              <a:ext uri="{FF2B5EF4-FFF2-40B4-BE49-F238E27FC236}">
                <a16:creationId xmlns:a16="http://schemas.microsoft.com/office/drawing/2014/main" id="{0006CBFD-ADA0-43D1-9332-9C34CA1C76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66810" y="4682920"/>
            <a:ext cx="5925190" cy="2175080"/>
          </a:xfrm>
          <a:custGeom>
            <a:avLst/>
            <a:gdLst>
              <a:gd name="connsiteX0" fmla="*/ 1007347 w 5925190"/>
              <a:gd name="connsiteY0" fmla="*/ 0 h 2175080"/>
              <a:gd name="connsiteX1" fmla="*/ 5925190 w 5925190"/>
              <a:gd name="connsiteY1" fmla="*/ 0 h 2175080"/>
              <a:gd name="connsiteX2" fmla="*/ 5925190 w 5925190"/>
              <a:gd name="connsiteY2" fmla="*/ 2175080 h 2175080"/>
              <a:gd name="connsiteX3" fmla="*/ 0 w 5925190"/>
              <a:gd name="connsiteY3" fmla="*/ 2175080 h 2175080"/>
            </a:gdLst>
            <a:ahLst/>
            <a:cxnLst>
              <a:cxn ang="0">
                <a:pos x="connsiteX0" y="connsiteY0"/>
              </a:cxn>
              <a:cxn ang="0">
                <a:pos x="connsiteX1" y="connsiteY1"/>
              </a:cxn>
              <a:cxn ang="0">
                <a:pos x="connsiteX2" y="connsiteY2"/>
              </a:cxn>
              <a:cxn ang="0">
                <a:pos x="connsiteX3" y="connsiteY3"/>
              </a:cxn>
            </a:cxnLst>
            <a:rect l="l" t="t" r="r" b="b"/>
            <a:pathLst>
              <a:path w="5925190" h="2175080">
                <a:moveTo>
                  <a:pt x="1007347" y="0"/>
                </a:moveTo>
                <a:lnTo>
                  <a:pt x="5925190" y="0"/>
                </a:lnTo>
                <a:lnTo>
                  <a:pt x="5925190" y="2175080"/>
                </a:lnTo>
                <a:lnTo>
                  <a:pt x="0" y="217508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a:extLst>
              <a:ext uri="{FF2B5EF4-FFF2-40B4-BE49-F238E27FC236}">
                <a16:creationId xmlns:a16="http://schemas.microsoft.com/office/drawing/2014/main" id="{2B931666-F28F-45F3-A074-66D2272D580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2920"/>
            <a:ext cx="7114535" cy="2175080"/>
          </a:xfrm>
          <a:custGeom>
            <a:avLst/>
            <a:gdLst>
              <a:gd name="connsiteX0" fmla="*/ 0 w 7114535"/>
              <a:gd name="connsiteY0" fmla="*/ 0 h 2175080"/>
              <a:gd name="connsiteX1" fmla="*/ 1189345 w 7114535"/>
              <a:gd name="connsiteY1" fmla="*/ 0 h 2175080"/>
              <a:gd name="connsiteX2" fmla="*/ 7114535 w 7114535"/>
              <a:gd name="connsiteY2" fmla="*/ 0 h 2175080"/>
              <a:gd name="connsiteX3" fmla="*/ 6107188 w 7114535"/>
              <a:gd name="connsiteY3" fmla="*/ 2175080 h 2175080"/>
              <a:gd name="connsiteX4" fmla="*/ 1189345 w 7114535"/>
              <a:gd name="connsiteY4" fmla="*/ 2175080 h 2175080"/>
              <a:gd name="connsiteX5" fmla="*/ 0 w 7114535"/>
              <a:gd name="connsiteY5" fmla="*/ 2175080 h 2175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4535" h="2175080">
                <a:moveTo>
                  <a:pt x="0" y="0"/>
                </a:moveTo>
                <a:lnTo>
                  <a:pt x="1189345" y="0"/>
                </a:lnTo>
                <a:lnTo>
                  <a:pt x="7114535" y="0"/>
                </a:lnTo>
                <a:lnTo>
                  <a:pt x="6107188" y="2175080"/>
                </a:lnTo>
                <a:lnTo>
                  <a:pt x="1189345" y="2175080"/>
                </a:lnTo>
                <a:lnTo>
                  <a:pt x="0" y="2175080"/>
                </a:lnTo>
                <a:close/>
              </a:path>
            </a:pathLst>
          </a:custGeom>
          <a:solidFill>
            <a:srgbClr val="7F7F7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009C8097-19F8-4402-98CD-D24AB885B5A0}"/>
              </a:ext>
            </a:extLst>
          </p:cNvPr>
          <p:cNvSpPr>
            <a:spLocks noGrp="1"/>
          </p:cNvSpPr>
          <p:nvPr>
            <p:ph type="ctrTitle"/>
          </p:nvPr>
        </p:nvSpPr>
        <p:spPr>
          <a:xfrm>
            <a:off x="1967345" y="2382334"/>
            <a:ext cx="9144000" cy="1564716"/>
          </a:xfrm>
        </p:spPr>
        <p:txBody>
          <a:bodyPr>
            <a:normAutofit fontScale="90000"/>
          </a:bodyPr>
          <a:lstStyle/>
          <a:p>
            <a:pPr algn="l"/>
            <a:r>
              <a:rPr lang="es-CL" sz="3400" dirty="0"/>
              <a:t/>
            </a:r>
            <a:br>
              <a:rPr lang="es-CL" sz="3400" dirty="0"/>
            </a:br>
            <a:r>
              <a:rPr lang="es-CL" sz="3600" dirty="0"/>
              <a:t>Desafíos y oportunidades para las Universidades Estatales en el marco de la nueva legislación</a:t>
            </a:r>
            <a:r>
              <a:rPr lang="es-CL" sz="3400" dirty="0"/>
              <a:t/>
            </a:r>
            <a:br>
              <a:rPr lang="es-CL" sz="3400" dirty="0"/>
            </a:br>
            <a:endParaRPr lang="es-CL" sz="3400" dirty="0"/>
          </a:p>
        </p:txBody>
      </p:sp>
      <p:sp>
        <p:nvSpPr>
          <p:cNvPr id="3" name="Subtítulo 2">
            <a:extLst>
              <a:ext uri="{FF2B5EF4-FFF2-40B4-BE49-F238E27FC236}">
                <a16:creationId xmlns:a16="http://schemas.microsoft.com/office/drawing/2014/main" id="{03F0D417-95C9-4D10-915F-BD288B53B724}"/>
              </a:ext>
            </a:extLst>
          </p:cNvPr>
          <p:cNvSpPr>
            <a:spLocks noGrp="1"/>
          </p:cNvSpPr>
          <p:nvPr>
            <p:ph type="subTitle" idx="1"/>
          </p:nvPr>
        </p:nvSpPr>
        <p:spPr>
          <a:xfrm>
            <a:off x="1524000" y="3947050"/>
            <a:ext cx="9144000" cy="572583"/>
          </a:xfrm>
        </p:spPr>
        <p:txBody>
          <a:bodyPr>
            <a:normAutofit fontScale="92500" lnSpcReduction="10000"/>
          </a:bodyPr>
          <a:lstStyle/>
          <a:p>
            <a:pPr algn="r"/>
            <a:r>
              <a:rPr lang="es-CL" sz="1400" dirty="0"/>
              <a:t>Alejandra Contreras Altmann</a:t>
            </a:r>
          </a:p>
          <a:p>
            <a:pPr algn="r"/>
            <a:r>
              <a:rPr lang="es-CL" sz="1400" dirty="0"/>
              <a:t>Agosto 2018</a:t>
            </a:r>
          </a:p>
        </p:txBody>
      </p:sp>
    </p:spTree>
    <p:extLst>
      <p:ext uri="{BB962C8B-B14F-4D97-AF65-F5344CB8AC3E}">
        <p14:creationId xmlns:p14="http://schemas.microsoft.com/office/powerpoint/2010/main" val="388339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942A0F-0758-4AD8-BC35-68243844786F}"/>
              </a:ext>
            </a:extLst>
          </p:cNvPr>
          <p:cNvSpPr>
            <a:spLocks noGrp="1"/>
          </p:cNvSpPr>
          <p:nvPr>
            <p:ph type="title"/>
          </p:nvPr>
        </p:nvSpPr>
        <p:spPr>
          <a:xfrm>
            <a:off x="838200" y="365125"/>
            <a:ext cx="10515600" cy="1325563"/>
          </a:xfrm>
        </p:spPr>
        <p:txBody>
          <a:bodyPr>
            <a:normAutofit/>
          </a:bodyPr>
          <a:lstStyle/>
          <a:p>
            <a:r>
              <a:rPr lang="es-MX" sz="3600" b="1" dirty="0"/>
              <a:t>EJE ESTRATÉGICO 1.- Mejora sistemática de la calidad de las Universidades Estatales</a:t>
            </a:r>
            <a:endParaRPr lang="es-CL" sz="3600" b="1" dirty="0"/>
          </a:p>
        </p:txBody>
      </p:sp>
      <p:graphicFrame>
        <p:nvGraphicFramePr>
          <p:cNvPr id="15" name="Marcador de contenido 2">
            <a:extLst>
              <a:ext uri="{FF2B5EF4-FFF2-40B4-BE49-F238E27FC236}">
                <a16:creationId xmlns:a16="http://schemas.microsoft.com/office/drawing/2014/main" id="{8D15D48A-97D3-46F3-8476-5397A3A73EB8}"/>
              </a:ext>
            </a:extLst>
          </p:cNvPr>
          <p:cNvGraphicFramePr>
            <a:graphicFrameLocks/>
          </p:cNvGraphicFramePr>
          <p:nvPr>
            <p:extLst>
              <p:ext uri="{D42A27DB-BD31-4B8C-83A1-F6EECF244321}">
                <p14:modId xmlns:p14="http://schemas.microsoft.com/office/powerpoint/2010/main" val="2855353965"/>
              </p:ext>
            </p:extLst>
          </p:nvPr>
        </p:nvGraphicFramePr>
        <p:xfrm>
          <a:off x="720436" y="1856509"/>
          <a:ext cx="10633364" cy="4862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12867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CFBFA4C8-CD25-4C65-8A28-1DB594C8F42F}"/>
              </a:ext>
            </a:extLst>
          </p:cNvPr>
          <p:cNvSpPr>
            <a:spLocks noGrp="1"/>
          </p:cNvSpPr>
          <p:nvPr>
            <p:ph type="title"/>
          </p:nvPr>
        </p:nvSpPr>
        <p:spPr>
          <a:xfrm>
            <a:off x="838200" y="811161"/>
            <a:ext cx="3335594" cy="5403370"/>
          </a:xfrm>
        </p:spPr>
        <p:txBody>
          <a:bodyPr>
            <a:normAutofit/>
          </a:bodyPr>
          <a:lstStyle/>
          <a:p>
            <a:r>
              <a:rPr lang="es-CL" sz="4000" dirty="0">
                <a:solidFill>
                  <a:srgbClr val="FFFFFF"/>
                </a:solidFill>
              </a:rPr>
              <a:t>Nuevos elementos desde la perspectiva del aseguramiento de la calidad</a:t>
            </a:r>
          </a:p>
        </p:txBody>
      </p:sp>
      <p:sp>
        <p:nvSpPr>
          <p:cNvPr id="12" name="Rectangle 11">
            <a:extLst>
              <a:ext uri="{FF2B5EF4-FFF2-40B4-BE49-F238E27FC236}">
                <a16:creationId xmlns:a16="http://schemas.microsoft.com/office/drawing/2014/main" id="{156189E5-8A3E-4CFD-B71B-CCD0F8495E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Marcador de contenido 2">
            <a:extLst>
              <a:ext uri="{FF2B5EF4-FFF2-40B4-BE49-F238E27FC236}">
                <a16:creationId xmlns:a16="http://schemas.microsoft.com/office/drawing/2014/main" id="{CD0B797D-372E-4F45-BE7E-48EBC1D018FE}"/>
              </a:ext>
            </a:extLst>
          </p:cNvPr>
          <p:cNvGraphicFramePr>
            <a:graphicFrameLocks noGrp="1"/>
          </p:cNvGraphicFramePr>
          <p:nvPr>
            <p:ph idx="1"/>
            <p:extLst>
              <p:ext uri="{D42A27DB-BD31-4B8C-83A1-F6EECF244321}">
                <p14:modId xmlns:p14="http://schemas.microsoft.com/office/powerpoint/2010/main" val="8336457"/>
              </p:ext>
            </p:extLst>
          </p:nvPr>
        </p:nvGraphicFramePr>
        <p:xfrm>
          <a:off x="5459413" y="642938"/>
          <a:ext cx="6385584"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5516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9BD88DAE-BA1A-4156-8365-DDB97021E1A6}"/>
              </a:ext>
            </a:extLst>
          </p:cNvPr>
          <p:cNvSpPr>
            <a:spLocks noGrp="1"/>
          </p:cNvSpPr>
          <p:nvPr>
            <p:ph type="title"/>
          </p:nvPr>
        </p:nvSpPr>
        <p:spPr>
          <a:xfrm>
            <a:off x="838200" y="963877"/>
            <a:ext cx="3494362" cy="4930246"/>
          </a:xfrm>
        </p:spPr>
        <p:txBody>
          <a:bodyPr>
            <a:normAutofit/>
          </a:bodyPr>
          <a:lstStyle/>
          <a:p>
            <a:pPr algn="r"/>
            <a:r>
              <a:rPr lang="es-CL" sz="4000" dirty="0">
                <a:solidFill>
                  <a:schemeClr val="accent1"/>
                </a:solidFill>
              </a:rPr>
              <a:t>Algunos ejemplos de estas obligaciones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95FF0DF6-6404-4704-A077-480942A046F2}"/>
              </a:ext>
            </a:extLst>
          </p:cNvPr>
          <p:cNvSpPr>
            <a:spLocks noGrp="1"/>
          </p:cNvSpPr>
          <p:nvPr>
            <p:ph idx="1"/>
          </p:nvPr>
        </p:nvSpPr>
        <p:spPr>
          <a:xfrm>
            <a:off x="4751748" y="963877"/>
            <a:ext cx="7021237" cy="5690141"/>
          </a:xfrm>
        </p:spPr>
        <p:txBody>
          <a:bodyPr anchor="ctr">
            <a:normAutofit/>
          </a:bodyPr>
          <a:lstStyle/>
          <a:p>
            <a:pPr algn="just"/>
            <a:r>
              <a:rPr lang="es-CL" sz="2400" dirty="0"/>
              <a:t>Toda universidad estatal tiene como misión </a:t>
            </a:r>
            <a:r>
              <a:rPr lang="es-MX" sz="2400" dirty="0"/>
              <a:t>cultivar, generar, desarrollar y transmitir el saber superior en las diversas áreas del conocimiento y dominios de la cultura</a:t>
            </a:r>
            <a:r>
              <a:rPr lang="es-CL" sz="2400" dirty="0"/>
              <a:t>, por lo tanto toda Universidad del Estado debe desarrollar el área de Investigación o Innovación.</a:t>
            </a:r>
          </a:p>
          <a:p>
            <a:pPr algn="just"/>
            <a:r>
              <a:rPr lang="es-CL" sz="2400" dirty="0"/>
              <a:t>Colaboración de las Universidades con la elaboración de políticas públicas, como exigencia adicional en materia de vinculación con el medio.</a:t>
            </a:r>
          </a:p>
          <a:p>
            <a:pPr algn="just"/>
            <a:r>
              <a:rPr lang="es-CL" sz="2400" dirty="0"/>
              <a:t>Formación de profesionales y técnicos conocedores de la realidad y comprometidos con el país</a:t>
            </a:r>
          </a:p>
          <a:p>
            <a:pPr algn="just"/>
            <a:r>
              <a:rPr lang="es-CL" sz="2400" dirty="0"/>
              <a:t> Investigación aplicada para contribuir con el desarrollo de la región o territorio en el cual se insertan</a:t>
            </a:r>
          </a:p>
          <a:p>
            <a:pPr algn="just"/>
            <a:endParaRPr lang="es-CL" sz="2200" dirty="0"/>
          </a:p>
        </p:txBody>
      </p:sp>
    </p:spTree>
    <p:extLst>
      <p:ext uri="{BB962C8B-B14F-4D97-AF65-F5344CB8AC3E}">
        <p14:creationId xmlns:p14="http://schemas.microsoft.com/office/powerpoint/2010/main" val="548834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3E3AAF5E-55AC-495B-8C09-E4A81A4A2D9C}"/>
              </a:ext>
            </a:extLst>
          </p:cNvPr>
          <p:cNvSpPr>
            <a:spLocks noGrp="1"/>
          </p:cNvSpPr>
          <p:nvPr>
            <p:ph idx="1"/>
          </p:nvPr>
        </p:nvSpPr>
        <p:spPr>
          <a:xfrm>
            <a:off x="737754" y="595745"/>
            <a:ext cx="10716491" cy="5551837"/>
          </a:xfrm>
        </p:spPr>
        <p:txBody>
          <a:bodyPr>
            <a:normAutofit lnSpcReduction="10000"/>
          </a:bodyPr>
          <a:lstStyle/>
          <a:p>
            <a:pPr algn="just"/>
            <a:endParaRPr lang="es-MX" sz="2200" dirty="0"/>
          </a:p>
          <a:p>
            <a:pPr algn="just"/>
            <a:r>
              <a:rPr lang="es-MX" sz="2400" dirty="0"/>
              <a:t>Párrafo 2° del Título II, establece normas referidas a institucionalidad, consecuencias de la perdida de la acreditación, y trabajo colaborativo en materia de aseguramiento de calidad.</a:t>
            </a:r>
          </a:p>
          <a:p>
            <a:pPr algn="just"/>
            <a:r>
              <a:rPr lang="es-MX" sz="2600" b="1" dirty="0"/>
              <a:t>En materia de Institucionalidad:</a:t>
            </a:r>
          </a:p>
          <a:p>
            <a:pPr marL="457200" lvl="1" indent="0" algn="just">
              <a:buNone/>
            </a:pPr>
            <a:r>
              <a:rPr lang="es-MX" dirty="0"/>
              <a:t>La ley contempla la obligación de cada universidad de contar con un órgano o unidad responsable y mecanismos que permitan coordinar e implementar los procesos internos de aseguramiento de la calidad, así como los de acreditación institucional y de programas. (art 32)</a:t>
            </a:r>
          </a:p>
          <a:p>
            <a:pPr marL="442913" indent="0" algn="just">
              <a:buNone/>
            </a:pPr>
            <a:r>
              <a:rPr lang="es-MX" sz="2400" dirty="0"/>
              <a:t>Los estatutos de cada universidad determinarán la forma en que se implementará esta obligación. Asimismo, mediante reglamentos dictados por las respectivas instituciones se regulará la organización interna para el ejercicio de esta función.</a:t>
            </a:r>
            <a:endParaRPr lang="es-CL" sz="1400" dirty="0"/>
          </a:p>
          <a:p>
            <a:pPr algn="just"/>
            <a:r>
              <a:rPr lang="es-MX" sz="2600" b="1" dirty="0"/>
              <a:t>En materia de trabajo colaborativo:</a:t>
            </a:r>
          </a:p>
          <a:p>
            <a:pPr marL="442913" indent="0" algn="just">
              <a:buNone/>
            </a:pPr>
            <a:r>
              <a:rPr lang="es-MX" sz="2400" dirty="0"/>
              <a:t>La ley hace referencia al ámbito de la Calidad como uno de los temas en los cuales se debe fomentar la acción colaborativa entre las Universidades del Estado</a:t>
            </a:r>
          </a:p>
        </p:txBody>
      </p:sp>
    </p:spTree>
    <p:extLst>
      <p:ext uri="{BB962C8B-B14F-4D97-AF65-F5344CB8AC3E}">
        <p14:creationId xmlns:p14="http://schemas.microsoft.com/office/powerpoint/2010/main" val="2532220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Marcador de contenido 2">
            <a:extLst>
              <a:ext uri="{FF2B5EF4-FFF2-40B4-BE49-F238E27FC236}">
                <a16:creationId xmlns:a16="http://schemas.microsoft.com/office/drawing/2014/main" id="{C2ACA8D7-3CE6-47D2-8655-A5C82016ACFE}"/>
              </a:ext>
            </a:extLst>
          </p:cNvPr>
          <p:cNvSpPr>
            <a:spLocks noGrp="1"/>
          </p:cNvSpPr>
          <p:nvPr>
            <p:ph idx="1"/>
          </p:nvPr>
        </p:nvSpPr>
        <p:spPr>
          <a:xfrm>
            <a:off x="838200" y="1144776"/>
            <a:ext cx="10515600" cy="4646424"/>
          </a:xfrm>
        </p:spPr>
        <p:txBody>
          <a:bodyPr>
            <a:normAutofit/>
          </a:bodyPr>
          <a:lstStyle/>
          <a:p>
            <a:pPr algn="just"/>
            <a:r>
              <a:rPr lang="es-CL" sz="2200" dirty="0"/>
              <a:t>Adicionalmente la ley también establece desafíos y entrega herramientas para la </a:t>
            </a:r>
            <a:r>
              <a:rPr lang="es-CL" sz="2200" b="1" dirty="0"/>
              <a:t>mejora en el ámbito de la gestión interna</a:t>
            </a:r>
            <a:r>
              <a:rPr lang="es-CL" sz="2200" dirty="0"/>
              <a:t>, los que influirán directamente en la mayor o menor capacidad que tendrán las universidades para responder a los desafíos que enfrentan. </a:t>
            </a:r>
          </a:p>
          <a:p>
            <a:pPr algn="just"/>
            <a:endParaRPr lang="es-CL" sz="2200" dirty="0"/>
          </a:p>
          <a:p>
            <a:pPr algn="just">
              <a:spcAft>
                <a:spcPts val="1200"/>
              </a:spcAft>
            </a:pPr>
            <a:r>
              <a:rPr lang="es-CL" sz="2200" dirty="0"/>
              <a:t>Atendido lo anterior, en el contexto del mejoramiento de la calidad, también es necesario implementar la ley de la mejor forma posible, en las materias relativas a:</a:t>
            </a:r>
          </a:p>
          <a:p>
            <a:pPr lvl="1" algn="just">
              <a:spcAft>
                <a:spcPts val="1200"/>
              </a:spcAft>
            </a:pPr>
            <a:r>
              <a:rPr lang="es-CL" sz="2200" dirty="0"/>
              <a:t>La </a:t>
            </a:r>
            <a:r>
              <a:rPr lang="es-CL" sz="2200" b="1" dirty="0"/>
              <a:t>modernización de los gobiernos corporativos</a:t>
            </a:r>
            <a:r>
              <a:rPr lang="es-CL" sz="2200" dirty="0"/>
              <a:t>, a través de la modificación de estatutos.</a:t>
            </a:r>
          </a:p>
          <a:p>
            <a:pPr lvl="1" algn="just"/>
            <a:r>
              <a:rPr lang="es-CL" sz="2200" dirty="0"/>
              <a:t>La </a:t>
            </a:r>
            <a:r>
              <a:rPr lang="es-CL" sz="2200" b="1" dirty="0"/>
              <a:t>modernización de la gestión interna</a:t>
            </a:r>
            <a:r>
              <a:rPr lang="es-CL" sz="2200" dirty="0"/>
              <a:t>, utilizando efectivamente las atribuciones contenidas en la ley, en materia de administración y gestión financiera.</a:t>
            </a:r>
          </a:p>
          <a:p>
            <a:endParaRPr lang="es-CL" sz="2200" dirty="0"/>
          </a:p>
        </p:txBody>
      </p:sp>
    </p:spTree>
    <p:extLst>
      <p:ext uri="{BB962C8B-B14F-4D97-AF65-F5344CB8AC3E}">
        <p14:creationId xmlns:p14="http://schemas.microsoft.com/office/powerpoint/2010/main" val="1758695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4FA3F685-AB6F-4F6B-8CC9-6227AB1B7DE3}"/>
              </a:ext>
            </a:extLst>
          </p:cNvPr>
          <p:cNvSpPr>
            <a:spLocks noGrp="1"/>
          </p:cNvSpPr>
          <p:nvPr>
            <p:ph type="title"/>
          </p:nvPr>
        </p:nvSpPr>
        <p:spPr>
          <a:xfrm>
            <a:off x="838200" y="963877"/>
            <a:ext cx="3494362" cy="4930246"/>
          </a:xfrm>
        </p:spPr>
        <p:txBody>
          <a:bodyPr>
            <a:normAutofit/>
          </a:bodyPr>
          <a:lstStyle/>
          <a:p>
            <a:pPr algn="r"/>
            <a:r>
              <a:rPr lang="es-CL" dirty="0">
                <a:solidFill>
                  <a:schemeClr val="accent1"/>
                </a:solidFill>
              </a:rPr>
              <a:t>Ley incorpora: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2D97A339-A244-454E-9083-D5273BCF9F82}"/>
              </a:ext>
            </a:extLst>
          </p:cNvPr>
          <p:cNvSpPr>
            <a:spLocks noGrp="1"/>
          </p:cNvSpPr>
          <p:nvPr>
            <p:ph idx="1"/>
          </p:nvPr>
        </p:nvSpPr>
        <p:spPr>
          <a:xfrm>
            <a:off x="4976031" y="537030"/>
            <a:ext cx="6780540" cy="6000930"/>
          </a:xfrm>
        </p:spPr>
        <p:txBody>
          <a:bodyPr anchor="ctr">
            <a:normAutofit/>
          </a:bodyPr>
          <a:lstStyle/>
          <a:p>
            <a:pPr marL="0" indent="0">
              <a:buNone/>
            </a:pPr>
            <a:r>
              <a:rPr lang="es-CL" sz="2200" dirty="0"/>
              <a:t>1.- Existencia de un órgano colegiado superior de carácter estratégico, con presencia de miembros externos a la Universidad: </a:t>
            </a:r>
          </a:p>
          <a:p>
            <a:pPr lvl="1"/>
            <a:r>
              <a:rPr lang="es-CL" sz="2200" dirty="0"/>
              <a:t>Necesidad de asegurar cumplimiento de su rol.</a:t>
            </a:r>
          </a:p>
          <a:p>
            <a:pPr lvl="1"/>
            <a:r>
              <a:rPr lang="es-CL" sz="2200" dirty="0"/>
              <a:t>Entender adecuadamente autonomía universitaria v/s Rol del Estado.</a:t>
            </a:r>
          </a:p>
          <a:p>
            <a:pPr marL="0" indent="0">
              <a:buNone/>
            </a:pPr>
            <a:r>
              <a:rPr lang="es-CL" sz="2200" dirty="0"/>
              <a:t>2.- Participación </a:t>
            </a:r>
            <a:r>
              <a:rPr lang="es-CL" sz="2200" dirty="0" err="1"/>
              <a:t>triestamental</a:t>
            </a:r>
            <a:r>
              <a:rPr lang="es-CL" sz="2200" dirty="0"/>
              <a:t> en los órganos colegiados de gobierno.</a:t>
            </a:r>
          </a:p>
          <a:p>
            <a:pPr lvl="1"/>
            <a:r>
              <a:rPr lang="es-CL" sz="2200" dirty="0"/>
              <a:t>Participación debe ser efectiva y por ende es necesario reglamentarla.</a:t>
            </a:r>
          </a:p>
          <a:p>
            <a:pPr lvl="1"/>
            <a:r>
              <a:rPr lang="es-CL" sz="2200" dirty="0"/>
              <a:t>Funciones asesoras y reglamentarias pero no ejecutivas.</a:t>
            </a:r>
          </a:p>
          <a:p>
            <a:pPr marL="0" indent="0">
              <a:buNone/>
            </a:pPr>
            <a:r>
              <a:rPr lang="es-CL" sz="2200" dirty="0"/>
              <a:t>3.- Funciones ejecutivas en manos del rector y demás autoridades unipersonales.</a:t>
            </a:r>
          </a:p>
          <a:p>
            <a:pPr marL="0" indent="0">
              <a:buNone/>
            </a:pPr>
            <a:r>
              <a:rPr lang="es-CL" sz="2200" dirty="0"/>
              <a:t>4.- Instalación de contrapesos a la autoridad del rector a través del los entes colegiados y la fiscalización de una Contraloría Interna</a:t>
            </a:r>
            <a:r>
              <a:rPr lang="es-CL" sz="1900" dirty="0"/>
              <a:t>.</a:t>
            </a:r>
          </a:p>
        </p:txBody>
      </p:sp>
    </p:spTree>
    <p:extLst>
      <p:ext uri="{BB962C8B-B14F-4D97-AF65-F5344CB8AC3E}">
        <p14:creationId xmlns:p14="http://schemas.microsoft.com/office/powerpoint/2010/main" val="14851469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98C67C-64F9-46D2-A793-A9B3409DA14B}"/>
              </a:ext>
            </a:extLst>
          </p:cNvPr>
          <p:cNvSpPr>
            <a:spLocks noGrp="1"/>
          </p:cNvSpPr>
          <p:nvPr>
            <p:ph type="title"/>
          </p:nvPr>
        </p:nvSpPr>
        <p:spPr>
          <a:xfrm>
            <a:off x="838199" y="365126"/>
            <a:ext cx="10771909" cy="1115332"/>
          </a:xfrm>
        </p:spPr>
        <p:txBody>
          <a:bodyPr>
            <a:normAutofit/>
          </a:bodyPr>
          <a:lstStyle/>
          <a:p>
            <a:r>
              <a:rPr lang="es-CL" sz="3200" b="1" dirty="0"/>
              <a:t>EJE ESTRATÉGICO 2. Trabajo Colaborativo entre las Universidades del Estado.</a:t>
            </a:r>
            <a:endParaRPr lang="es-CL" sz="3200" dirty="0"/>
          </a:p>
        </p:txBody>
      </p:sp>
      <p:graphicFrame>
        <p:nvGraphicFramePr>
          <p:cNvPr id="8" name="Marcador de contenido 2">
            <a:extLst>
              <a:ext uri="{FF2B5EF4-FFF2-40B4-BE49-F238E27FC236}">
                <a16:creationId xmlns:a16="http://schemas.microsoft.com/office/drawing/2014/main" id="{EF3478F0-26B9-4693-AB87-06271ED4496C}"/>
              </a:ext>
            </a:extLst>
          </p:cNvPr>
          <p:cNvGraphicFramePr>
            <a:graphicFrameLocks/>
          </p:cNvGraphicFramePr>
          <p:nvPr>
            <p:extLst>
              <p:ext uri="{D42A27DB-BD31-4B8C-83A1-F6EECF244321}">
                <p14:modId xmlns:p14="http://schemas.microsoft.com/office/powerpoint/2010/main" val="2117475455"/>
              </p:ext>
            </p:extLst>
          </p:nvPr>
        </p:nvGraphicFramePr>
        <p:xfrm>
          <a:off x="838200" y="1866900"/>
          <a:ext cx="10515600" cy="4102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7136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E35FCE5-57B1-4BD0-8027-C6C333321025}"/>
              </a:ext>
            </a:extLst>
          </p:cNvPr>
          <p:cNvSpPr>
            <a:spLocks noGrp="1"/>
          </p:cNvSpPr>
          <p:nvPr>
            <p:ph type="title"/>
          </p:nvPr>
        </p:nvSpPr>
        <p:spPr>
          <a:xfrm>
            <a:off x="838200" y="963877"/>
            <a:ext cx="3494362" cy="4930246"/>
          </a:xfrm>
        </p:spPr>
        <p:txBody>
          <a:bodyPr>
            <a:normAutofit/>
          </a:bodyPr>
          <a:lstStyle/>
          <a:p>
            <a:pPr algn="r"/>
            <a:r>
              <a:rPr lang="es-CL" dirty="0">
                <a:solidFill>
                  <a:schemeClr val="accent1"/>
                </a:solidFill>
              </a:rPr>
              <a:t>Por qué el principio de Colaboración</a:t>
            </a:r>
            <a:br>
              <a:rPr lang="es-CL" dirty="0">
                <a:solidFill>
                  <a:schemeClr val="accent1"/>
                </a:solidFill>
              </a:rPr>
            </a:br>
            <a:endParaRPr lang="es-CL" dirty="0">
              <a:solidFill>
                <a:schemeClr val="accent1"/>
              </a:solidFill>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FF22C049-79D0-456A-B1B1-E68B4214D4D4}"/>
              </a:ext>
            </a:extLst>
          </p:cNvPr>
          <p:cNvSpPr>
            <a:spLocks noGrp="1"/>
          </p:cNvSpPr>
          <p:nvPr>
            <p:ph idx="1"/>
          </p:nvPr>
        </p:nvSpPr>
        <p:spPr>
          <a:xfrm>
            <a:off x="4370833" y="638181"/>
            <a:ext cx="7235013" cy="6037943"/>
          </a:xfrm>
        </p:spPr>
        <p:txBody>
          <a:bodyPr anchor="ctr">
            <a:normAutofit/>
          </a:bodyPr>
          <a:lstStyle/>
          <a:p>
            <a:pPr marL="457200" lvl="1" indent="0" algn="just">
              <a:spcAft>
                <a:spcPts val="1200"/>
              </a:spcAft>
              <a:buNone/>
            </a:pPr>
            <a:r>
              <a:rPr lang="es-CL" sz="2200" dirty="0"/>
              <a:t>1.- Las exigencias de mejoramiento de calidad de las Universidades estatales implican que estas necesitan “emparejarse” entre si, y para ese fin la construcción de una red cooperativa ayudaría a transferir capacidades desde las instituciones de mejor desempeño hacia las de menor.</a:t>
            </a:r>
          </a:p>
          <a:p>
            <a:pPr marL="457200" lvl="1" indent="0" algn="just">
              <a:spcAft>
                <a:spcPts val="1200"/>
              </a:spcAft>
              <a:buNone/>
            </a:pPr>
            <a:r>
              <a:rPr lang="es-CL" sz="2200" dirty="0"/>
              <a:t>2.- El funcionamiento en red puede ayudar a aumentar globalmente la eficiencia de las universidades estatales, dejándolas de esa forma en mejor pie para competir con el resto del sistema. </a:t>
            </a:r>
          </a:p>
          <a:p>
            <a:pPr marL="457200" lvl="1" indent="0" algn="just">
              <a:spcAft>
                <a:spcPts val="1200"/>
              </a:spcAft>
              <a:buNone/>
            </a:pPr>
            <a:r>
              <a:rPr lang="es-CL" sz="2200" dirty="0"/>
              <a:t>3.- Un tercer elemento opera en el plano simbólico: Identidad propia de las universidades estatales. Existe un rol específico para estas instituciones, en su relación con el país, con la sociedad y su progreso, el cual no puede ser desarrollado en una lógica de permanente competencia. </a:t>
            </a:r>
          </a:p>
        </p:txBody>
      </p:sp>
    </p:spTree>
    <p:extLst>
      <p:ext uri="{BB962C8B-B14F-4D97-AF65-F5344CB8AC3E}">
        <p14:creationId xmlns:p14="http://schemas.microsoft.com/office/powerpoint/2010/main" val="22243501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8AD3F4-7790-47A6-B64A-09BB9E32406C}"/>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s-CL" sz="2600">
                <a:solidFill>
                  <a:srgbClr val="FFFFFF"/>
                </a:solidFill>
              </a:rPr>
              <a:t>Desafíos para el trabajo colaborativo</a:t>
            </a:r>
          </a:p>
        </p:txBody>
      </p:sp>
      <p:graphicFrame>
        <p:nvGraphicFramePr>
          <p:cNvPr id="15" name="Marcador de contenido 2">
            <a:extLst>
              <a:ext uri="{FF2B5EF4-FFF2-40B4-BE49-F238E27FC236}">
                <a16:creationId xmlns:a16="http://schemas.microsoft.com/office/drawing/2014/main" id="{44218584-3763-4FFC-B7F0-4749A03D7877}"/>
              </a:ext>
            </a:extLst>
          </p:cNvPr>
          <p:cNvGraphicFramePr>
            <a:graphicFrameLocks noGrp="1"/>
          </p:cNvGraphicFramePr>
          <p:nvPr>
            <p:ph idx="1"/>
            <p:extLst/>
          </p:nvPr>
        </p:nvGraphicFramePr>
        <p:xfrm>
          <a:off x="3951513" y="566057"/>
          <a:ext cx="7776030" cy="6023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35975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8AD3F4-7790-47A6-B64A-09BB9E32406C}"/>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s-CL" sz="2600">
                <a:solidFill>
                  <a:srgbClr val="FFFFFF"/>
                </a:solidFill>
              </a:rPr>
              <a:t>Desafíos para el trabajo colaborativo</a:t>
            </a:r>
          </a:p>
        </p:txBody>
      </p:sp>
      <p:graphicFrame>
        <p:nvGraphicFramePr>
          <p:cNvPr id="5" name="Marcador de contenido 2">
            <a:extLst>
              <a:ext uri="{FF2B5EF4-FFF2-40B4-BE49-F238E27FC236}">
                <a16:creationId xmlns:a16="http://schemas.microsoft.com/office/drawing/2014/main" id="{22503DE0-DCE9-46D9-8B72-40BBC5A93F57}"/>
              </a:ext>
            </a:extLst>
          </p:cNvPr>
          <p:cNvGraphicFramePr>
            <a:graphicFrameLocks noGrp="1"/>
          </p:cNvGraphicFramePr>
          <p:nvPr>
            <p:ph idx="1"/>
            <p:extLst/>
          </p:nvPr>
        </p:nvGraphicFramePr>
        <p:xfrm>
          <a:off x="4038600" y="754743"/>
          <a:ext cx="7761514" cy="554445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4220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415F2E71-92F9-4D9E-86C5-37B1698F705F}"/>
              </a:ext>
            </a:extLst>
          </p:cNvPr>
          <p:cNvSpPr>
            <a:spLocks noGrp="1"/>
          </p:cNvSpPr>
          <p:nvPr>
            <p:ph type="title"/>
          </p:nvPr>
        </p:nvSpPr>
        <p:spPr>
          <a:xfrm>
            <a:off x="838200" y="963877"/>
            <a:ext cx="3494362" cy="4930246"/>
          </a:xfrm>
        </p:spPr>
        <p:txBody>
          <a:bodyPr>
            <a:normAutofit/>
          </a:bodyPr>
          <a:lstStyle/>
          <a:p>
            <a:pPr algn="r"/>
            <a:r>
              <a:rPr lang="es-CL" dirty="0">
                <a:solidFill>
                  <a:schemeClr val="accent1"/>
                </a:solidFill>
              </a:rPr>
              <a:t>Sentido de la reforma</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F2437FC5-CB93-4C66-A7CD-EB3EC9A174B9}"/>
              </a:ext>
            </a:extLst>
          </p:cNvPr>
          <p:cNvSpPr>
            <a:spLocks noGrp="1"/>
          </p:cNvSpPr>
          <p:nvPr>
            <p:ph idx="1"/>
          </p:nvPr>
        </p:nvSpPr>
        <p:spPr>
          <a:xfrm>
            <a:off x="4849197" y="446346"/>
            <a:ext cx="7021237" cy="6217920"/>
          </a:xfrm>
        </p:spPr>
        <p:txBody>
          <a:bodyPr anchor="ctr">
            <a:normAutofit lnSpcReduction="10000"/>
          </a:bodyPr>
          <a:lstStyle/>
          <a:p>
            <a:pPr algn="just">
              <a:spcAft>
                <a:spcPts val="1200"/>
              </a:spcAft>
            </a:pPr>
            <a:r>
              <a:rPr lang="es-CL" sz="3600" dirty="0"/>
              <a:t>Principios de la Reforma:</a:t>
            </a:r>
          </a:p>
          <a:p>
            <a:pPr marL="457200" lvl="1" indent="0" algn="just">
              <a:buNone/>
            </a:pPr>
            <a:r>
              <a:rPr lang="es-MX" sz="2000" dirty="0"/>
              <a:t>•  </a:t>
            </a:r>
            <a:r>
              <a:rPr lang="es-MX" dirty="0"/>
              <a:t>La Educación es un </a:t>
            </a:r>
            <a:r>
              <a:rPr lang="es-MX" b="1" dirty="0"/>
              <a:t>derecho social </a:t>
            </a:r>
            <a:r>
              <a:rPr lang="es-MX" dirty="0"/>
              <a:t>fundamental.</a:t>
            </a:r>
          </a:p>
          <a:p>
            <a:pPr lvl="1" algn="just"/>
            <a:r>
              <a:rPr lang="es-MX" dirty="0"/>
              <a:t>Otorgamiento de </a:t>
            </a:r>
            <a:r>
              <a:rPr lang="es-MX" b="1" dirty="0"/>
              <a:t>garantías explícitas </a:t>
            </a:r>
            <a:r>
              <a:rPr lang="es-MX" dirty="0"/>
              <a:t>para los ciudadanos respecto de acceso, calidad y financiamiento.</a:t>
            </a:r>
          </a:p>
          <a:p>
            <a:pPr lvl="1" algn="just"/>
            <a:r>
              <a:rPr lang="es-MX" b="1" dirty="0"/>
              <a:t>Fortalecimiento del rol del Estado</a:t>
            </a:r>
            <a:r>
              <a:rPr lang="es-MX" dirty="0"/>
              <a:t>, como actor activo tanto en la entrega directa de servicios educativos, como en una estricta fiscalización del sistema,</a:t>
            </a:r>
          </a:p>
          <a:p>
            <a:pPr lvl="1" algn="just"/>
            <a:r>
              <a:rPr lang="es-MX" b="1" dirty="0"/>
              <a:t>Fortalecimiento de la Educación Pública como motor y sello del proceso de la Reforma Estructural</a:t>
            </a:r>
            <a:r>
              <a:rPr lang="es-MX" dirty="0"/>
              <a:t>. La Educación Pública debe fijar los estándares de calidad y tener presencia relevante en todo el territorio. </a:t>
            </a:r>
          </a:p>
          <a:p>
            <a:pPr lvl="1" algn="just"/>
            <a:r>
              <a:rPr lang="es-MX" dirty="0"/>
              <a:t>Promover la </a:t>
            </a:r>
            <a:r>
              <a:rPr lang="es-MX" b="1" dirty="0"/>
              <a:t>integración y la inclusión social</a:t>
            </a:r>
            <a:r>
              <a:rPr lang="es-MX" dirty="0"/>
              <a:t> en todos los niveles.</a:t>
            </a:r>
          </a:p>
          <a:p>
            <a:pPr lvl="1" algn="just"/>
            <a:r>
              <a:rPr lang="es-MX" dirty="0"/>
              <a:t>Poner al centro de las políticas públicas el proceso educativo y los aprendizajes.</a:t>
            </a:r>
            <a:endParaRPr lang="es-CL" dirty="0"/>
          </a:p>
        </p:txBody>
      </p:sp>
    </p:spTree>
    <p:extLst>
      <p:ext uri="{BB962C8B-B14F-4D97-AF65-F5344CB8AC3E}">
        <p14:creationId xmlns:p14="http://schemas.microsoft.com/office/powerpoint/2010/main" val="762700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D4CDBA-9697-4004-B2EE-86A9DFF4FECD}"/>
              </a:ext>
            </a:extLst>
          </p:cNvPr>
          <p:cNvSpPr>
            <a:spLocks noGrp="1"/>
          </p:cNvSpPr>
          <p:nvPr>
            <p:ph type="title"/>
          </p:nvPr>
        </p:nvSpPr>
        <p:spPr>
          <a:xfrm>
            <a:off x="838200" y="365125"/>
            <a:ext cx="10896600" cy="1325563"/>
          </a:xfrm>
        </p:spPr>
        <p:txBody>
          <a:bodyPr>
            <a:normAutofit fontScale="90000"/>
          </a:bodyPr>
          <a:lstStyle/>
          <a:p>
            <a:r>
              <a:rPr lang="es-CL" sz="3600" b="1" dirty="0"/>
              <a:t>EJE ESTRATÉGICO 3.- Visión y acción sistémica entre las universidades y demás órganos del Estado </a:t>
            </a:r>
            <a:r>
              <a:rPr lang="es-CL" sz="2800" dirty="0"/>
              <a:t/>
            </a:r>
            <a:br>
              <a:rPr lang="es-CL" sz="2800" dirty="0"/>
            </a:br>
            <a:endParaRPr lang="es-CL" sz="2800" dirty="0"/>
          </a:p>
        </p:txBody>
      </p:sp>
      <p:graphicFrame>
        <p:nvGraphicFramePr>
          <p:cNvPr id="13" name="Marcador de contenido 2">
            <a:extLst>
              <a:ext uri="{FF2B5EF4-FFF2-40B4-BE49-F238E27FC236}">
                <a16:creationId xmlns:a16="http://schemas.microsoft.com/office/drawing/2014/main" id="{A2E05718-C745-4CFE-94BD-F675832B5D99}"/>
              </a:ext>
            </a:extLst>
          </p:cNvPr>
          <p:cNvGraphicFramePr>
            <a:graphicFrameLocks noGrp="1"/>
          </p:cNvGraphicFramePr>
          <p:nvPr>
            <p:ph idx="1"/>
            <p:extLst>
              <p:ext uri="{D42A27DB-BD31-4B8C-83A1-F6EECF244321}">
                <p14:modId xmlns:p14="http://schemas.microsoft.com/office/powerpoint/2010/main" val="2705204581"/>
              </p:ext>
            </p:extLst>
          </p:nvPr>
        </p:nvGraphicFramePr>
        <p:xfrm>
          <a:off x="838200" y="1589089"/>
          <a:ext cx="10716491" cy="48021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2422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4">
            <a:extLst>
              <a:ext uri="{FF2B5EF4-FFF2-40B4-BE49-F238E27FC236}">
                <a16:creationId xmlns:a16="http://schemas.microsoft.com/office/drawing/2014/main" id="{F98ED85F-DCEE-4B50-802E-71A6E3E12B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FD6CD9B6-74F0-4A8D-9F8E-E9F1FD1C6717}"/>
              </a:ext>
            </a:extLst>
          </p:cNvPr>
          <p:cNvSpPr>
            <a:spLocks noGrp="1"/>
          </p:cNvSpPr>
          <p:nvPr>
            <p:ph type="title"/>
          </p:nvPr>
        </p:nvSpPr>
        <p:spPr>
          <a:xfrm>
            <a:off x="838200" y="546585"/>
            <a:ext cx="10515600" cy="1325563"/>
          </a:xfrm>
        </p:spPr>
        <p:txBody>
          <a:bodyPr>
            <a:normAutofit/>
          </a:bodyPr>
          <a:lstStyle/>
          <a:p>
            <a:r>
              <a:rPr lang="es-CL" sz="3600" b="1" dirty="0"/>
              <a:t>EJE ESTRATÉGICO 3.- Visión y acción sistémica entre las universidades y demás órganos del Estado</a:t>
            </a:r>
            <a:endParaRPr lang="es-CL" sz="3600" dirty="0"/>
          </a:p>
        </p:txBody>
      </p:sp>
      <p:sp>
        <p:nvSpPr>
          <p:cNvPr id="3" name="Marcador de contenido 2">
            <a:extLst>
              <a:ext uri="{FF2B5EF4-FFF2-40B4-BE49-F238E27FC236}">
                <a16:creationId xmlns:a16="http://schemas.microsoft.com/office/drawing/2014/main" id="{A22C6D0C-6CB2-4802-9C06-A125551B007E}"/>
              </a:ext>
            </a:extLst>
          </p:cNvPr>
          <p:cNvSpPr>
            <a:spLocks noGrp="1"/>
          </p:cNvSpPr>
          <p:nvPr>
            <p:ph idx="1"/>
          </p:nvPr>
        </p:nvSpPr>
        <p:spPr>
          <a:xfrm>
            <a:off x="838200" y="2269173"/>
            <a:ext cx="10515600" cy="3871762"/>
          </a:xfrm>
        </p:spPr>
        <p:txBody>
          <a:bodyPr>
            <a:normAutofit/>
          </a:bodyPr>
          <a:lstStyle/>
          <a:p>
            <a:pPr marL="0" indent="0" algn="ctr">
              <a:buNone/>
            </a:pPr>
            <a:r>
              <a:rPr lang="es-MX" sz="3200" dirty="0"/>
              <a:t>Objetivo</a:t>
            </a:r>
          </a:p>
          <a:p>
            <a:pPr marL="457200" lvl="1" indent="0" algn="just">
              <a:buNone/>
            </a:pPr>
            <a:r>
              <a:rPr lang="es-MX" sz="2200" dirty="0"/>
              <a:t>La adecuada implementación de la ley de universidades estatales debe permitir </a:t>
            </a:r>
            <a:r>
              <a:rPr lang="es-MX" sz="2200" b="1" dirty="0"/>
              <a:t>incrementar, en cantidad y calidad, la vinculación entre las Universidades del Estado y los demás órganos y entes públicos, con el fin de facilitar la colaboración permanente de estas instituciones en el diseño e implementación de políticas públicas y proyectos de interés general</a:t>
            </a:r>
            <a:r>
              <a:rPr lang="es-MX" sz="2200" dirty="0"/>
              <a:t>, de acuerdo a los requerimientos del país y de sus regiones.</a:t>
            </a:r>
          </a:p>
          <a:p>
            <a:pPr marL="457200" lvl="1" indent="0">
              <a:buNone/>
            </a:pPr>
            <a:r>
              <a:rPr lang="es-MX" sz="2200" dirty="0"/>
              <a:t>Para estos efectos, se deben desarrollar vínculos de carácter permanente con los distintos actores del sector público, especialmente a nivel de regiones, con el objeto de potenciar el aporte de las universidades estatales en la definición e implementación de políticas públicas en todos los ámbitos del quehacer nacional.</a:t>
            </a:r>
          </a:p>
          <a:p>
            <a:endParaRPr lang="es-CL" sz="2200" dirty="0"/>
          </a:p>
        </p:txBody>
      </p:sp>
    </p:spTree>
    <p:extLst>
      <p:ext uri="{BB962C8B-B14F-4D97-AF65-F5344CB8AC3E}">
        <p14:creationId xmlns:p14="http://schemas.microsoft.com/office/powerpoint/2010/main" val="494155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ítulo 1">
            <a:extLst>
              <a:ext uri="{FF2B5EF4-FFF2-40B4-BE49-F238E27FC236}">
                <a16:creationId xmlns:a16="http://schemas.microsoft.com/office/drawing/2014/main" id="{9AF5C380-4686-41A6-B24E-488E181485E6}"/>
              </a:ext>
            </a:extLst>
          </p:cNvPr>
          <p:cNvSpPr>
            <a:spLocks noGrp="1"/>
          </p:cNvSpPr>
          <p:nvPr>
            <p:ph type="title"/>
          </p:nvPr>
        </p:nvSpPr>
        <p:spPr>
          <a:xfrm>
            <a:off x="838200" y="963877"/>
            <a:ext cx="3494362" cy="4930246"/>
          </a:xfrm>
        </p:spPr>
        <p:txBody>
          <a:bodyPr>
            <a:normAutofit/>
          </a:bodyPr>
          <a:lstStyle/>
          <a:p>
            <a:pPr algn="r"/>
            <a:r>
              <a:rPr lang="es-CL" sz="3600" dirty="0">
                <a:solidFill>
                  <a:schemeClr val="accent1">
                    <a:lumMod val="75000"/>
                  </a:schemeClr>
                </a:solidFill>
              </a:rPr>
              <a:t>Eje estratégico 3.- Visión y acción sistémica entre las universidades y demás órganos del Estado</a:t>
            </a:r>
          </a:p>
        </p:txBody>
      </p:sp>
      <p:sp>
        <p:nvSpPr>
          <p:cNvPr id="3" name="Marcador de contenido 2">
            <a:extLst>
              <a:ext uri="{FF2B5EF4-FFF2-40B4-BE49-F238E27FC236}">
                <a16:creationId xmlns:a16="http://schemas.microsoft.com/office/drawing/2014/main" id="{2FBDBC1A-8DAE-4521-8937-FDE9F4122B21}"/>
              </a:ext>
            </a:extLst>
          </p:cNvPr>
          <p:cNvSpPr>
            <a:spLocks noGrp="1"/>
          </p:cNvSpPr>
          <p:nvPr>
            <p:ph idx="1"/>
          </p:nvPr>
        </p:nvSpPr>
        <p:spPr>
          <a:xfrm>
            <a:off x="4976031" y="810260"/>
            <a:ext cx="6377769" cy="5727700"/>
          </a:xfrm>
        </p:spPr>
        <p:txBody>
          <a:bodyPr anchor="ctr">
            <a:normAutofit/>
          </a:bodyPr>
          <a:lstStyle/>
          <a:p>
            <a:r>
              <a:rPr lang="es-CL" sz="2200" dirty="0"/>
              <a:t>Más allá de lo que realiza cada universidad de manera individual, la ley visualiza un rol para el conjunto de universidades del Estado, en una lógica de diálogo permanente y al más alto nivel con las autoridades públicas, para</a:t>
            </a:r>
          </a:p>
          <a:p>
            <a:pPr lvl="1"/>
            <a:r>
              <a:rPr lang="es-CL" sz="2200" dirty="0"/>
              <a:t>Instalación de temas</a:t>
            </a:r>
          </a:p>
          <a:p>
            <a:pPr lvl="1"/>
            <a:r>
              <a:rPr lang="es-CL" sz="2200" dirty="0"/>
              <a:t>Presentación de “ofertas” de posibles colaboraciones relevantes, desde las universidades del Estado.</a:t>
            </a:r>
          </a:p>
          <a:p>
            <a:pPr lvl="1"/>
            <a:r>
              <a:rPr lang="es-CL" sz="2200" dirty="0"/>
              <a:t>Elaboración de agendas de trabajo de corto y mediano plazo.</a:t>
            </a:r>
          </a:p>
          <a:p>
            <a:pPr lvl="1"/>
            <a:r>
              <a:rPr lang="es-CL" sz="2200" dirty="0"/>
              <a:t>Recepción de demandas, trabajándolas conjuntamente entre universidades,</a:t>
            </a:r>
          </a:p>
          <a:p>
            <a:pPr lvl="1"/>
            <a:r>
              <a:rPr lang="es-CL" sz="2200" dirty="0"/>
              <a:t>Etc. </a:t>
            </a:r>
          </a:p>
          <a:p>
            <a:pPr lvl="1"/>
            <a:endParaRPr lang="es-CL" sz="2200" dirty="0"/>
          </a:p>
        </p:txBody>
      </p:sp>
    </p:spTree>
    <p:extLst>
      <p:ext uri="{BB962C8B-B14F-4D97-AF65-F5344CB8AC3E}">
        <p14:creationId xmlns:p14="http://schemas.microsoft.com/office/powerpoint/2010/main" val="8307652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96F962-E4F9-4D35-834E-58A9D08BD6DA}"/>
              </a:ext>
            </a:extLst>
          </p:cNvPr>
          <p:cNvSpPr>
            <a:spLocks noGrp="1"/>
          </p:cNvSpPr>
          <p:nvPr>
            <p:ph type="title"/>
          </p:nvPr>
        </p:nvSpPr>
        <p:spPr>
          <a:xfrm>
            <a:off x="1045922" y="295852"/>
            <a:ext cx="10515600" cy="1325563"/>
          </a:xfrm>
        </p:spPr>
        <p:txBody>
          <a:bodyPr>
            <a:normAutofit/>
          </a:bodyPr>
          <a:lstStyle/>
          <a:p>
            <a:r>
              <a:rPr lang="es-CL" sz="3100" b="1" dirty="0"/>
              <a:t>MECANISMO PARA OPERACIONALIZAR EL PLAN ESTRATEGICO</a:t>
            </a:r>
            <a:br>
              <a:rPr lang="es-CL" sz="3100" b="1" dirty="0"/>
            </a:br>
            <a:r>
              <a:rPr lang="es-CL" sz="3100" b="1" dirty="0"/>
              <a:t>Plan de Fortalecimiento de las Universidades del Estado</a:t>
            </a:r>
            <a:endParaRPr lang="es-CL" sz="3100" dirty="0"/>
          </a:p>
        </p:txBody>
      </p:sp>
      <p:graphicFrame>
        <p:nvGraphicFramePr>
          <p:cNvPr id="5" name="Marcador de contenido 2">
            <a:extLst>
              <a:ext uri="{FF2B5EF4-FFF2-40B4-BE49-F238E27FC236}">
                <a16:creationId xmlns:a16="http://schemas.microsoft.com/office/drawing/2014/main" id="{B8937ADF-40F1-453B-B630-49E25A6B31E5}"/>
              </a:ext>
            </a:extLst>
          </p:cNvPr>
          <p:cNvGraphicFramePr>
            <a:graphicFrameLocks/>
          </p:cNvGraphicFramePr>
          <p:nvPr>
            <p:extLst>
              <p:ext uri="{D42A27DB-BD31-4B8C-83A1-F6EECF244321}">
                <p14:modId xmlns:p14="http://schemas.microsoft.com/office/powerpoint/2010/main" val="2081144755"/>
              </p:ext>
            </p:extLst>
          </p:nvPr>
        </p:nvGraphicFramePr>
        <p:xfrm>
          <a:off x="1045922" y="1835006"/>
          <a:ext cx="10515600" cy="45300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3834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DB66F6E8-4D4A-4907-940A-774703A2D0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9016005" y="5367908"/>
            <a:ext cx="3175996" cy="1490093"/>
          </a:xfrm>
          <a:custGeom>
            <a:avLst/>
            <a:gdLst>
              <a:gd name="connsiteX0" fmla="*/ 2485888 w 3175996"/>
              <a:gd name="connsiteY0" fmla="*/ 1490093 h 1490093"/>
              <a:gd name="connsiteX1" fmla="*/ 0 w 3175996"/>
              <a:gd name="connsiteY1" fmla="*/ 1490093 h 1490093"/>
              <a:gd name="connsiteX2" fmla="*/ 0 w 3175996"/>
              <a:gd name="connsiteY2" fmla="*/ 0 h 1490093"/>
              <a:gd name="connsiteX3" fmla="*/ 3175996 w 3175996"/>
              <a:gd name="connsiteY3" fmla="*/ 0 h 1490093"/>
            </a:gdLst>
            <a:ahLst/>
            <a:cxnLst>
              <a:cxn ang="0">
                <a:pos x="connsiteX0" y="connsiteY0"/>
              </a:cxn>
              <a:cxn ang="0">
                <a:pos x="connsiteX1" y="connsiteY1"/>
              </a:cxn>
              <a:cxn ang="0">
                <a:pos x="connsiteX2" y="connsiteY2"/>
              </a:cxn>
              <a:cxn ang="0">
                <a:pos x="connsiteX3" y="connsiteY3"/>
              </a:cxn>
            </a:cxnLst>
            <a:rect l="l" t="t" r="r" b="b"/>
            <a:pathLst>
              <a:path w="3175996" h="1490093">
                <a:moveTo>
                  <a:pt x="2485888" y="1490093"/>
                </a:moveTo>
                <a:lnTo>
                  <a:pt x="0" y="1490093"/>
                </a:lnTo>
                <a:lnTo>
                  <a:pt x="0" y="0"/>
                </a:lnTo>
                <a:lnTo>
                  <a:pt x="3175996" y="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8F1F5A56-E82B-4FD5-9025-B72896FFBB6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262" y="5367908"/>
            <a:ext cx="9566296" cy="1490093"/>
          </a:xfrm>
          <a:custGeom>
            <a:avLst/>
            <a:gdLst>
              <a:gd name="connsiteX0" fmla="*/ 0 w 9566296"/>
              <a:gd name="connsiteY0" fmla="*/ 0 h 1490093"/>
              <a:gd name="connsiteX1" fmla="*/ 405267 w 9566296"/>
              <a:gd name="connsiteY1" fmla="*/ 0 h 1490093"/>
              <a:gd name="connsiteX2" fmla="*/ 631857 w 9566296"/>
              <a:gd name="connsiteY2" fmla="*/ 0 h 1490093"/>
              <a:gd name="connsiteX3" fmla="*/ 2451761 w 9566296"/>
              <a:gd name="connsiteY3" fmla="*/ 0 h 1490093"/>
              <a:gd name="connsiteX4" fmla="*/ 2901880 w 9566296"/>
              <a:gd name="connsiteY4" fmla="*/ 0 h 1490093"/>
              <a:gd name="connsiteX5" fmla="*/ 3641106 w 9566296"/>
              <a:gd name="connsiteY5" fmla="*/ 0 h 1490093"/>
              <a:gd name="connsiteX6" fmla="*/ 9566296 w 9566296"/>
              <a:gd name="connsiteY6" fmla="*/ 0 h 1490093"/>
              <a:gd name="connsiteX7" fmla="*/ 8876188 w 9566296"/>
              <a:gd name="connsiteY7" fmla="*/ 1490093 h 1490093"/>
              <a:gd name="connsiteX8" fmla="*/ 631857 w 9566296"/>
              <a:gd name="connsiteY8" fmla="*/ 1490093 h 1490093"/>
              <a:gd name="connsiteX9" fmla="*/ 405267 w 9566296"/>
              <a:gd name="connsiteY9" fmla="*/ 1490093 h 1490093"/>
              <a:gd name="connsiteX10" fmla="*/ 0 w 9566296"/>
              <a:gd name="connsiteY10"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566296" h="1490093">
                <a:moveTo>
                  <a:pt x="0" y="0"/>
                </a:moveTo>
                <a:lnTo>
                  <a:pt x="405267" y="0"/>
                </a:lnTo>
                <a:lnTo>
                  <a:pt x="631857" y="0"/>
                </a:lnTo>
                <a:lnTo>
                  <a:pt x="2451761" y="0"/>
                </a:lnTo>
                <a:lnTo>
                  <a:pt x="2901880" y="0"/>
                </a:lnTo>
                <a:lnTo>
                  <a:pt x="3641106" y="0"/>
                </a:lnTo>
                <a:lnTo>
                  <a:pt x="9566296" y="0"/>
                </a:lnTo>
                <a:lnTo>
                  <a:pt x="8876188" y="1490093"/>
                </a:lnTo>
                <a:lnTo>
                  <a:pt x="631857" y="1490093"/>
                </a:lnTo>
                <a:lnTo>
                  <a:pt x="405267"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6809D45D-C75B-40D4-855D-3866AC2A0C8B}"/>
              </a:ext>
            </a:extLst>
          </p:cNvPr>
          <p:cNvSpPr>
            <a:spLocks noGrp="1"/>
          </p:cNvSpPr>
          <p:nvPr>
            <p:ph type="title"/>
          </p:nvPr>
        </p:nvSpPr>
        <p:spPr>
          <a:xfrm>
            <a:off x="838200" y="5529884"/>
            <a:ext cx="8078342" cy="1096331"/>
          </a:xfrm>
        </p:spPr>
        <p:txBody>
          <a:bodyPr>
            <a:normAutofit/>
          </a:bodyPr>
          <a:lstStyle/>
          <a:p>
            <a:r>
              <a:rPr lang="es-CL" dirty="0"/>
              <a:t>EN QUE CONSISTE</a:t>
            </a:r>
          </a:p>
        </p:txBody>
      </p:sp>
      <p:graphicFrame>
        <p:nvGraphicFramePr>
          <p:cNvPr id="5" name="Marcador de contenido 2">
            <a:extLst>
              <a:ext uri="{FF2B5EF4-FFF2-40B4-BE49-F238E27FC236}">
                <a16:creationId xmlns:a16="http://schemas.microsoft.com/office/drawing/2014/main" id="{11373414-0570-4762-9440-078291E9B112}"/>
              </a:ext>
            </a:extLst>
          </p:cNvPr>
          <p:cNvGraphicFramePr>
            <a:graphicFrameLocks noGrp="1"/>
          </p:cNvGraphicFramePr>
          <p:nvPr>
            <p:ph idx="1"/>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3728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A6A0F5-2AA0-4311-B66A-DE65900FE86C}"/>
              </a:ext>
            </a:extLst>
          </p:cNvPr>
          <p:cNvSpPr>
            <a:spLocks noGrp="1"/>
          </p:cNvSpPr>
          <p:nvPr>
            <p:ph type="title"/>
          </p:nvPr>
        </p:nvSpPr>
        <p:spPr>
          <a:xfrm>
            <a:off x="838200" y="365125"/>
            <a:ext cx="10515600" cy="1325563"/>
          </a:xfrm>
        </p:spPr>
        <p:txBody>
          <a:bodyPr>
            <a:normAutofit/>
          </a:bodyPr>
          <a:lstStyle/>
          <a:p>
            <a:r>
              <a:rPr lang="es-CL"/>
              <a:t>Líneas estratégicas destacadas en la ley</a:t>
            </a:r>
          </a:p>
        </p:txBody>
      </p:sp>
      <p:graphicFrame>
        <p:nvGraphicFramePr>
          <p:cNvPr id="5" name="Marcador de contenido 2">
            <a:extLst>
              <a:ext uri="{FF2B5EF4-FFF2-40B4-BE49-F238E27FC236}">
                <a16:creationId xmlns:a16="http://schemas.microsoft.com/office/drawing/2014/main" id="{9EEAC2B3-3434-45D0-B930-942FAC4376B8}"/>
              </a:ext>
            </a:extLst>
          </p:cNvPr>
          <p:cNvGraphicFramePr>
            <a:graphicFrameLocks noGrp="1"/>
          </p:cNvGraphicFramePr>
          <p:nvPr>
            <p:ph idx="1"/>
            <p:extLst>
              <p:ext uri="{D42A27DB-BD31-4B8C-83A1-F6EECF244321}">
                <p14:modId xmlns:p14="http://schemas.microsoft.com/office/powerpoint/2010/main" val="1495194508"/>
              </p:ext>
            </p:extLst>
          </p:nvPr>
        </p:nvGraphicFramePr>
        <p:xfrm>
          <a:off x="838200" y="365124"/>
          <a:ext cx="10874829" cy="6331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3710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8D4AB1-9F59-4DD2-9889-8A021DB41614}"/>
              </a:ext>
            </a:extLst>
          </p:cNvPr>
          <p:cNvSpPr>
            <a:spLocks noGrp="1"/>
          </p:cNvSpPr>
          <p:nvPr>
            <p:ph type="title"/>
          </p:nvPr>
        </p:nvSpPr>
        <p:spPr>
          <a:xfrm>
            <a:off x="566057" y="-28135"/>
            <a:ext cx="10515600" cy="1325563"/>
          </a:xfrm>
        </p:spPr>
        <p:txBody>
          <a:bodyPr>
            <a:normAutofit/>
          </a:bodyPr>
          <a:lstStyle/>
          <a:p>
            <a:r>
              <a:rPr lang="es-CL" sz="3600" dirty="0"/>
              <a:t>Respecto de la gestión del Plan de Fortalecimiento</a:t>
            </a:r>
          </a:p>
        </p:txBody>
      </p:sp>
      <p:graphicFrame>
        <p:nvGraphicFramePr>
          <p:cNvPr id="4" name="Marcador de contenido 3">
            <a:extLst>
              <a:ext uri="{FF2B5EF4-FFF2-40B4-BE49-F238E27FC236}">
                <a16:creationId xmlns:a16="http://schemas.microsoft.com/office/drawing/2014/main" id="{C92AFE93-32BB-4E5B-B8D2-F2ED24CE7D0A}"/>
              </a:ext>
            </a:extLst>
          </p:cNvPr>
          <p:cNvGraphicFramePr>
            <a:graphicFrameLocks noGrp="1"/>
          </p:cNvGraphicFramePr>
          <p:nvPr>
            <p:ph idx="1"/>
            <p:extLst/>
          </p:nvPr>
        </p:nvGraphicFramePr>
        <p:xfrm>
          <a:off x="566057" y="1086412"/>
          <a:ext cx="11059886" cy="5497267"/>
        </p:xfrm>
        <a:graphic>
          <a:graphicData uri="http://schemas.openxmlformats.org/drawingml/2006/table">
            <a:tbl>
              <a:tblPr firstRow="1" bandRow="1">
                <a:tableStyleId>{9DCAF9ED-07DC-4A11-8D7F-57B35C25682E}</a:tableStyleId>
              </a:tblPr>
              <a:tblGrid>
                <a:gridCol w="3947886">
                  <a:extLst>
                    <a:ext uri="{9D8B030D-6E8A-4147-A177-3AD203B41FA5}">
                      <a16:colId xmlns:a16="http://schemas.microsoft.com/office/drawing/2014/main" val="1376433277"/>
                    </a:ext>
                  </a:extLst>
                </a:gridCol>
                <a:gridCol w="7112000">
                  <a:extLst>
                    <a:ext uri="{9D8B030D-6E8A-4147-A177-3AD203B41FA5}">
                      <a16:colId xmlns:a16="http://schemas.microsoft.com/office/drawing/2014/main" val="3207997043"/>
                    </a:ext>
                  </a:extLst>
                </a:gridCol>
              </a:tblGrid>
              <a:tr h="947324">
                <a:tc gridSpan="2">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CL" sz="2000" u="none" strike="noStrike" kern="0" cap="none" spc="0" normalizeH="0" baseline="0" noProof="0" dirty="0">
                          <a:ln>
                            <a:noFill/>
                          </a:ln>
                          <a:effectLst/>
                          <a:uLnTx/>
                          <a:uFillTx/>
                        </a:rPr>
                        <a:t>Si bien la ley no se pronuncia en detalle respecto de la forma de implementación del plan de fortalecimiento, si establece reglas mínimas que deben ser tenidas en cuenta:</a:t>
                      </a:r>
                      <a:endParaRPr kumimoji="0" lang="en-US" sz="2000" u="none" strike="noStrike" kern="0" cap="none" spc="0" normalizeH="0" baseline="0" noProof="0" dirty="0">
                        <a:ln>
                          <a:noFill/>
                        </a:ln>
                        <a:effectLst/>
                        <a:uLnTx/>
                        <a:uFillTx/>
                      </a:endParaRPr>
                    </a:p>
                    <a:p>
                      <a:endParaRPr lang="es-CL" sz="1600" b="1" dirty="0"/>
                    </a:p>
                  </a:txBody>
                  <a:tcPr marL="56887" marR="56887" marT="28444" marB="28444" anchor="ctr"/>
                </a:tc>
                <a:tc hMerge="1">
                  <a:txBody>
                    <a:bodyPr/>
                    <a:lstStyle/>
                    <a:p>
                      <a:pPr marL="0" lvl="0" indent="0">
                        <a:spcAft>
                          <a:spcPts val="1200"/>
                        </a:spcAft>
                        <a:buFont typeface="+mj-lt"/>
                        <a:buAutoNum type="alphaLcParenR"/>
                      </a:pPr>
                      <a:endParaRPr lang="en-US" sz="1600" b="0" dirty="0"/>
                    </a:p>
                  </a:txBody>
                  <a:tcPr marL="56887" marR="56887" marT="28444" marB="28444"/>
                </a:tc>
                <a:extLst>
                  <a:ext uri="{0D108BD9-81ED-4DB2-BD59-A6C34878D82A}">
                    <a16:rowId xmlns:a16="http://schemas.microsoft.com/office/drawing/2014/main" val="1728780140"/>
                  </a:ext>
                </a:extLst>
              </a:tr>
              <a:tr h="9714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600" dirty="0"/>
                        <a:t>Tipos de Proyectos </a:t>
                      </a:r>
                    </a:p>
                    <a:p>
                      <a:endParaRPr lang="es-CL" sz="1600" b="1" dirty="0"/>
                    </a:p>
                  </a:txBody>
                  <a:tcPr marL="56887" marR="56887" marT="28444" marB="28444" anchor="ctr"/>
                </a:tc>
                <a:tc>
                  <a:txBody>
                    <a:bodyPr/>
                    <a:lstStyle/>
                    <a:p>
                      <a:pPr marL="0" lvl="0" indent="0">
                        <a:spcAft>
                          <a:spcPts val="1200"/>
                        </a:spcAft>
                        <a:buFont typeface="+mj-lt"/>
                        <a:buAutoNum type="alphaLcParenR"/>
                      </a:pPr>
                      <a:r>
                        <a:rPr lang="es-ES_tradnl" sz="1600" dirty="0"/>
                        <a:t>trabajo en conjunto o en red de las universidades del Estado </a:t>
                      </a:r>
                      <a:endParaRPr lang="en-US" sz="1600" dirty="0"/>
                    </a:p>
                    <a:p>
                      <a:pPr marL="0" lvl="0" indent="0">
                        <a:spcAft>
                          <a:spcPts val="1200"/>
                        </a:spcAft>
                        <a:buFont typeface="+mj-lt"/>
                        <a:buAutoNum type="alphaLcParenR"/>
                      </a:pPr>
                      <a:r>
                        <a:rPr lang="es-ES_tradnl" sz="1600" dirty="0"/>
                        <a:t> líneas de acción específicas de cada institución</a:t>
                      </a:r>
                      <a:endParaRPr lang="en-US" sz="1600" b="0" dirty="0"/>
                    </a:p>
                  </a:txBody>
                  <a:tcPr marL="56887" marR="56887" marT="28444" marB="28444" anchor="ctr"/>
                </a:tc>
                <a:extLst>
                  <a:ext uri="{0D108BD9-81ED-4DB2-BD59-A6C34878D82A}">
                    <a16:rowId xmlns:a16="http://schemas.microsoft.com/office/drawing/2014/main" val="961586081"/>
                  </a:ext>
                </a:extLst>
              </a:tr>
              <a:tr h="626043">
                <a:tc>
                  <a:txBody>
                    <a:bodyPr/>
                    <a:lstStyle/>
                    <a:p>
                      <a:r>
                        <a:rPr lang="es-CL" sz="1600" dirty="0"/>
                        <a:t>Presentación de iniciativas o proyectos </a:t>
                      </a:r>
                      <a:endParaRPr lang="es-CL" sz="1600" b="1" dirty="0"/>
                    </a:p>
                  </a:txBody>
                  <a:tcPr marL="56887" marR="56887" marT="28444" marB="28444"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600" dirty="0"/>
                        <a:t>Propuestos por el Consejo de Coordinación o por una o más instituciones.</a:t>
                      </a:r>
                      <a:endParaRPr lang="es-CL" sz="1600" dirty="0"/>
                    </a:p>
                    <a:p>
                      <a:endParaRPr lang="es-CL" sz="1600" dirty="0"/>
                    </a:p>
                  </a:txBody>
                  <a:tcPr marL="56887" marR="56887" marT="28444" marB="28444" anchor="ctr"/>
                </a:tc>
                <a:extLst>
                  <a:ext uri="{0D108BD9-81ED-4DB2-BD59-A6C34878D82A}">
                    <a16:rowId xmlns:a16="http://schemas.microsoft.com/office/drawing/2014/main" val="308972941"/>
                  </a:ext>
                </a:extLst>
              </a:tr>
              <a:tr h="815445">
                <a:tc>
                  <a:txBody>
                    <a:bodyPr/>
                    <a:lstStyle/>
                    <a:p>
                      <a:r>
                        <a:rPr lang="es-CL" sz="1600" dirty="0"/>
                        <a:t>Asignación de </a:t>
                      </a:r>
                      <a:r>
                        <a:rPr lang="es-CL" sz="1600"/>
                        <a:t>recursos a proyectos </a:t>
                      </a:r>
                      <a:endParaRPr lang="es-CL" sz="1600" b="1" dirty="0"/>
                    </a:p>
                  </a:txBody>
                  <a:tcPr marL="56887" marR="56887" marT="28444" marB="28444"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600" dirty="0"/>
                        <a:t>La aprobación de las iniciativas y proyectos que se financien en virtud del Plan corresponde a un Comité interno del Consejo de Coordinación</a:t>
                      </a:r>
                      <a:endParaRPr lang="en-US" sz="1600" dirty="0"/>
                    </a:p>
                  </a:txBody>
                  <a:tcPr marL="56887" marR="56887" marT="28444" marB="28444" anchor="ctr"/>
                </a:tc>
                <a:extLst>
                  <a:ext uri="{0D108BD9-81ED-4DB2-BD59-A6C34878D82A}">
                    <a16:rowId xmlns:a16="http://schemas.microsoft.com/office/drawing/2014/main" val="967221574"/>
                  </a:ext>
                </a:extLst>
              </a:tr>
              <a:tr h="1327948">
                <a:tc>
                  <a:txBody>
                    <a:bodyPr/>
                    <a:lstStyle/>
                    <a:p>
                      <a:r>
                        <a:rPr lang="es-CL" sz="1600" dirty="0"/>
                        <a:t>Seguimiento de proyectos </a:t>
                      </a:r>
                      <a:endParaRPr lang="es-CL" sz="1600" b="1" dirty="0"/>
                    </a:p>
                  </a:txBody>
                  <a:tcPr marL="56887" marR="56887" marT="28444" marB="28444"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600" dirty="0"/>
                        <a:t>La supervisión y seguimiento de las iniciativas y proyectos que se financien corresponde al mismo Comité interno del Consejo de Coordinación. Será responsable de </a:t>
                      </a:r>
                      <a:r>
                        <a:rPr lang="es-CL" sz="1600" dirty="0"/>
                        <a:t>evaluar el nivel de cumplimiento de dichas iniciativas y proyectos, y otorgar la </a:t>
                      </a:r>
                      <a:r>
                        <a:rPr lang="es-CL" sz="1600" dirty="0" err="1"/>
                        <a:t>visación</a:t>
                      </a:r>
                      <a:r>
                        <a:rPr lang="es-CL" sz="1600" dirty="0"/>
                        <a:t> para que el Ministerio de Educación realice las siguientes transferencias</a:t>
                      </a:r>
                    </a:p>
                  </a:txBody>
                  <a:tcPr marL="56887" marR="56887" marT="28444" marB="28444" anchor="ctr"/>
                </a:tc>
                <a:extLst>
                  <a:ext uri="{0D108BD9-81ED-4DB2-BD59-A6C34878D82A}">
                    <a16:rowId xmlns:a16="http://schemas.microsoft.com/office/drawing/2014/main" val="4051225722"/>
                  </a:ext>
                </a:extLst>
              </a:tr>
              <a:tr h="809042">
                <a:tc>
                  <a:txBody>
                    <a:bodyPr/>
                    <a:lstStyle/>
                    <a:p>
                      <a:r>
                        <a:rPr lang="es-CL" sz="1600" dirty="0"/>
                        <a:t>Gestión de los recursos</a:t>
                      </a:r>
                      <a:endParaRPr lang="es-CL" sz="1600" b="1" dirty="0"/>
                    </a:p>
                  </a:txBody>
                  <a:tcPr marL="56887" marR="56887" marT="28444" marB="28444"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600" dirty="0"/>
                        <a:t>La gestión y administración de los recursos asignados y la rendición de cuentas de los mismos será de responsabilidad de cada universidad</a:t>
                      </a:r>
                      <a:endParaRPr lang="en-US" sz="1600" dirty="0"/>
                    </a:p>
                  </a:txBody>
                  <a:tcPr marL="56887" marR="56887" marT="28444" marB="28444" anchor="ctr"/>
                </a:tc>
                <a:extLst>
                  <a:ext uri="{0D108BD9-81ED-4DB2-BD59-A6C34878D82A}">
                    <a16:rowId xmlns:a16="http://schemas.microsoft.com/office/drawing/2014/main" val="3897295277"/>
                  </a:ext>
                </a:extLst>
              </a:tr>
            </a:tbl>
          </a:graphicData>
        </a:graphic>
      </p:graphicFrame>
    </p:spTree>
    <p:extLst>
      <p:ext uri="{BB962C8B-B14F-4D97-AF65-F5344CB8AC3E}">
        <p14:creationId xmlns:p14="http://schemas.microsoft.com/office/powerpoint/2010/main" val="2950504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4" name="Freeform: Shape 9">
            <a:extLst>
              <a:ext uri="{FF2B5EF4-FFF2-40B4-BE49-F238E27FC236}">
                <a16:creationId xmlns:a16="http://schemas.microsoft.com/office/drawing/2014/main" id="{4F74D28C-3268-4E35-8EE1-D92CB4A85A7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19218"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1">
            <a:extLst>
              <a:ext uri="{FF2B5EF4-FFF2-40B4-BE49-F238E27FC236}">
                <a16:creationId xmlns:a16="http://schemas.microsoft.com/office/drawing/2014/main" id="{58D44E42-C462-4105-BC86-FE75B4E3C4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846" y="0"/>
            <a:ext cx="6024154" cy="6858000"/>
          </a:xfrm>
          <a:custGeom>
            <a:avLst/>
            <a:gdLst>
              <a:gd name="connsiteX0" fmla="*/ 70374 w 6024154"/>
              <a:gd name="connsiteY0" fmla="*/ 0 h 6858000"/>
              <a:gd name="connsiteX1" fmla="*/ 6024154 w 6024154"/>
              <a:gd name="connsiteY1" fmla="*/ 0 h 6858000"/>
              <a:gd name="connsiteX2" fmla="*/ 6024154 w 6024154"/>
              <a:gd name="connsiteY2" fmla="*/ 6858000 h 6858000"/>
              <a:gd name="connsiteX3" fmla="*/ 3587167 w 6024154"/>
              <a:gd name="connsiteY3" fmla="*/ 6858000 h 6858000"/>
              <a:gd name="connsiteX4" fmla="*/ 3474220 w 6024154"/>
              <a:gd name="connsiteY4" fmla="*/ 6800152 h 6858000"/>
              <a:gd name="connsiteX5" fmla="*/ 0 w 6024154"/>
              <a:gd name="connsiteY5" fmla="*/ 962844 h 6858000"/>
              <a:gd name="connsiteX6" fmla="*/ 34274 w 6024154"/>
              <a:gd name="connsiteY6" fmla="*/ 28409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70374" y="0"/>
                </a:moveTo>
                <a:lnTo>
                  <a:pt x="6024154" y="0"/>
                </a:lnTo>
                <a:lnTo>
                  <a:pt x="6024154" y="6858000"/>
                </a:lnTo>
                <a:lnTo>
                  <a:pt x="3587167" y="6858000"/>
                </a:lnTo>
                <a:lnTo>
                  <a:pt x="3474220" y="6800152"/>
                </a:lnTo>
                <a:cubicBezTo>
                  <a:pt x="1404818" y="5675986"/>
                  <a:pt x="0" y="3483472"/>
                  <a:pt x="0" y="962844"/>
                </a:cubicBezTo>
                <a:cubicBezTo>
                  <a:pt x="0" y="733696"/>
                  <a:pt x="11610" y="507260"/>
                  <a:pt x="34274" y="284091"/>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899D7A9-CCE8-41C5-91F7-4D75F13F0BD2}"/>
              </a:ext>
            </a:extLst>
          </p:cNvPr>
          <p:cNvSpPr>
            <a:spLocks noGrp="1"/>
          </p:cNvSpPr>
          <p:nvPr>
            <p:ph type="title"/>
          </p:nvPr>
        </p:nvSpPr>
        <p:spPr>
          <a:xfrm>
            <a:off x="398021" y="327391"/>
            <a:ext cx="4906281" cy="1325563"/>
          </a:xfrm>
        </p:spPr>
        <p:txBody>
          <a:bodyPr>
            <a:normAutofit/>
          </a:bodyPr>
          <a:lstStyle/>
          <a:p>
            <a:r>
              <a:rPr lang="es-ES" sz="3600" dirty="0"/>
              <a:t>Recursos del Plan de Fortalecimiento</a:t>
            </a:r>
            <a:endParaRPr lang="es-CL" sz="3600" dirty="0"/>
          </a:p>
        </p:txBody>
      </p:sp>
      <p:sp>
        <p:nvSpPr>
          <p:cNvPr id="3" name="Marcador de contenido 2">
            <a:extLst>
              <a:ext uri="{FF2B5EF4-FFF2-40B4-BE49-F238E27FC236}">
                <a16:creationId xmlns:a16="http://schemas.microsoft.com/office/drawing/2014/main" id="{DBAF1499-2552-4E8E-B351-E711A5CF33D5}"/>
              </a:ext>
            </a:extLst>
          </p:cNvPr>
          <p:cNvSpPr>
            <a:spLocks noGrp="1"/>
          </p:cNvSpPr>
          <p:nvPr>
            <p:ph idx="1"/>
          </p:nvPr>
        </p:nvSpPr>
        <p:spPr>
          <a:xfrm>
            <a:off x="143692" y="1941342"/>
            <a:ext cx="6024154" cy="4628270"/>
          </a:xfrm>
        </p:spPr>
        <p:txBody>
          <a:bodyPr anchor="t">
            <a:normAutofit/>
          </a:bodyPr>
          <a:lstStyle/>
          <a:p>
            <a:pPr>
              <a:spcAft>
                <a:spcPts val="1200"/>
              </a:spcAft>
            </a:pPr>
            <a:r>
              <a:rPr lang="es-ES" sz="1800" dirty="0"/>
              <a:t>Los recursos destinados al financiamiento del Plan de Fortalecimiento ascenderán a $300.000.000 miles. Dicha cantidad se dividirá en montos anuales, según lo establezcan las Leyes de Presupuestos correspondientes. </a:t>
            </a:r>
            <a:endParaRPr lang="es-CL" sz="1800" dirty="0"/>
          </a:p>
          <a:p>
            <a:pPr>
              <a:spcAft>
                <a:spcPts val="1200"/>
              </a:spcAft>
            </a:pPr>
            <a:r>
              <a:rPr lang="es-CL" sz="1800" dirty="0"/>
              <a:t>Con todo, dentro de los primeros cinco años de vigencia del Plan se deberán destinar al menos $150.000.000 miles.</a:t>
            </a:r>
          </a:p>
          <a:p>
            <a:pPr>
              <a:spcAft>
                <a:spcPts val="1200"/>
              </a:spcAft>
            </a:pPr>
            <a:r>
              <a:rPr lang="es-CL" sz="1800" dirty="0"/>
              <a:t>Los recursos serán consignados en la línea presupuestaria denominada Plan de Fortalecimiento de Universidades Estatales, y </a:t>
            </a:r>
            <a:r>
              <a:rPr lang="es-ES" sz="1800" dirty="0"/>
              <a:t>considerarán al menos los recursos de dicha asignación establecida en la ley </a:t>
            </a:r>
            <a:r>
              <a:rPr lang="es-ES" sz="1800" dirty="0" err="1"/>
              <a:t>N°</a:t>
            </a:r>
            <a:r>
              <a:rPr lang="es-ES" sz="1800" dirty="0"/>
              <a:t> 20.981 (Ley de presupuestos 2017)</a:t>
            </a:r>
            <a:r>
              <a:rPr lang="es-CL" sz="1800" dirty="0"/>
              <a:t>. </a:t>
            </a:r>
          </a:p>
          <a:p>
            <a:pPr>
              <a:spcAft>
                <a:spcPts val="1200"/>
              </a:spcAft>
            </a:pPr>
            <a:r>
              <a:rPr lang="es-CL" sz="1800" dirty="0"/>
              <a:t>De acuerdo con lo establecido en el informe financiero de la ley, la distribución anual de los recursos sería la siguiente:</a:t>
            </a:r>
          </a:p>
          <a:p>
            <a:endParaRPr lang="es-CL" sz="1300" dirty="0"/>
          </a:p>
        </p:txBody>
      </p:sp>
      <p:graphicFrame>
        <p:nvGraphicFramePr>
          <p:cNvPr id="4" name="Tabla 3">
            <a:extLst>
              <a:ext uri="{FF2B5EF4-FFF2-40B4-BE49-F238E27FC236}">
                <a16:creationId xmlns:a16="http://schemas.microsoft.com/office/drawing/2014/main" id="{54DF17A5-BF7E-43CD-A841-5F4000E586A9}"/>
              </a:ext>
            </a:extLst>
          </p:cNvPr>
          <p:cNvGraphicFramePr>
            <a:graphicFrameLocks noGrp="1"/>
          </p:cNvGraphicFramePr>
          <p:nvPr>
            <p:extLst/>
          </p:nvPr>
        </p:nvGraphicFramePr>
        <p:xfrm>
          <a:off x="8798311" y="1057708"/>
          <a:ext cx="2530145" cy="4524226"/>
        </p:xfrm>
        <a:graphic>
          <a:graphicData uri="http://schemas.openxmlformats.org/drawingml/2006/table">
            <a:tbl>
              <a:tblPr firstRow="1" bandRow="1">
                <a:tableStyleId>{9DCAF9ED-07DC-4A11-8D7F-57B35C25682E}</a:tableStyleId>
              </a:tblPr>
              <a:tblGrid>
                <a:gridCol w="976018">
                  <a:extLst>
                    <a:ext uri="{9D8B030D-6E8A-4147-A177-3AD203B41FA5}">
                      <a16:colId xmlns:a16="http://schemas.microsoft.com/office/drawing/2014/main" val="21466521"/>
                    </a:ext>
                  </a:extLst>
                </a:gridCol>
                <a:gridCol w="1554127">
                  <a:extLst>
                    <a:ext uri="{9D8B030D-6E8A-4147-A177-3AD203B41FA5}">
                      <a16:colId xmlns:a16="http://schemas.microsoft.com/office/drawing/2014/main" val="752702922"/>
                    </a:ext>
                  </a:extLst>
                </a:gridCol>
              </a:tblGrid>
              <a:tr h="668740">
                <a:tc>
                  <a:txBody>
                    <a:bodyPr/>
                    <a:lstStyle/>
                    <a:p>
                      <a:pPr algn="l"/>
                      <a:r>
                        <a:rPr lang="es-CL" sz="1600" dirty="0"/>
                        <a:t>Años</a:t>
                      </a:r>
                    </a:p>
                  </a:txBody>
                  <a:tcPr anchor="ctr"/>
                </a:tc>
                <a:tc>
                  <a:txBody>
                    <a:bodyPr/>
                    <a:lstStyle/>
                    <a:p>
                      <a:pPr algn="l"/>
                      <a:r>
                        <a:rPr lang="es-CL" sz="1600" dirty="0"/>
                        <a:t>Miles de $ 2018</a:t>
                      </a:r>
                    </a:p>
                  </a:txBody>
                  <a:tcPr anchor="ctr"/>
                </a:tc>
                <a:extLst>
                  <a:ext uri="{0D108BD9-81ED-4DB2-BD59-A6C34878D82A}">
                    <a16:rowId xmlns:a16="http://schemas.microsoft.com/office/drawing/2014/main" val="3594631319"/>
                  </a:ext>
                </a:extLst>
              </a:tr>
              <a:tr h="526132">
                <a:tc>
                  <a:txBody>
                    <a:bodyPr/>
                    <a:lstStyle/>
                    <a:p>
                      <a:r>
                        <a:rPr lang="es-CL" sz="1600" dirty="0"/>
                        <a:t>Año 1</a:t>
                      </a:r>
                    </a:p>
                  </a:txBody>
                  <a:tcPr anchor="ctr"/>
                </a:tc>
                <a:tc>
                  <a:txBody>
                    <a:bodyPr/>
                    <a:lstStyle/>
                    <a:p>
                      <a:r>
                        <a:rPr lang="es-CL" sz="1600" dirty="0"/>
                        <a:t>$15.000.000</a:t>
                      </a:r>
                    </a:p>
                  </a:txBody>
                  <a:tcPr anchor="ctr"/>
                </a:tc>
                <a:extLst>
                  <a:ext uri="{0D108BD9-81ED-4DB2-BD59-A6C34878D82A}">
                    <a16:rowId xmlns:a16="http://schemas.microsoft.com/office/drawing/2014/main" val="4078455025"/>
                  </a:ext>
                </a:extLst>
              </a:tr>
              <a:tr h="771113">
                <a:tc>
                  <a:txBody>
                    <a:bodyPr/>
                    <a:lstStyle/>
                    <a:p>
                      <a:r>
                        <a:rPr lang="es-CL" sz="1600" dirty="0"/>
                        <a:t>Año 2</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L" sz="1600" dirty="0"/>
                        <a:t>$15.000.000</a:t>
                      </a:r>
                    </a:p>
                    <a:p>
                      <a:endParaRPr lang="es-CL" sz="1600" dirty="0"/>
                    </a:p>
                  </a:txBody>
                  <a:tcPr anchor="ctr"/>
                </a:tc>
                <a:extLst>
                  <a:ext uri="{0D108BD9-81ED-4DB2-BD59-A6C34878D82A}">
                    <a16:rowId xmlns:a16="http://schemas.microsoft.com/office/drawing/2014/main" val="3348335205"/>
                  </a:ext>
                </a:extLst>
              </a:tr>
              <a:tr h="591898">
                <a:tc>
                  <a:txBody>
                    <a:bodyPr/>
                    <a:lstStyle/>
                    <a:p>
                      <a:r>
                        <a:rPr lang="es-CL" sz="1600" dirty="0"/>
                        <a:t>Año 3</a:t>
                      </a:r>
                    </a:p>
                  </a:txBody>
                  <a:tcPr anchor="ctr"/>
                </a:tc>
                <a:tc>
                  <a:txBody>
                    <a:bodyPr/>
                    <a:lstStyle/>
                    <a:p>
                      <a:r>
                        <a:rPr lang="es-CL" sz="1600" dirty="0"/>
                        <a:t>$30.000.000</a:t>
                      </a:r>
                    </a:p>
                  </a:txBody>
                  <a:tcPr anchor="ctr"/>
                </a:tc>
                <a:extLst>
                  <a:ext uri="{0D108BD9-81ED-4DB2-BD59-A6C34878D82A}">
                    <a16:rowId xmlns:a16="http://schemas.microsoft.com/office/drawing/2014/main" val="1568816202"/>
                  </a:ext>
                </a:extLst>
              </a:tr>
              <a:tr h="624782">
                <a:tc>
                  <a:txBody>
                    <a:bodyPr/>
                    <a:lstStyle/>
                    <a:p>
                      <a:r>
                        <a:rPr lang="es-CL" sz="1600" dirty="0"/>
                        <a:t>Año 4</a:t>
                      </a:r>
                    </a:p>
                  </a:txBody>
                  <a:tcPr anchor="ctr"/>
                </a:tc>
                <a:tc>
                  <a:txBody>
                    <a:bodyPr/>
                    <a:lstStyle/>
                    <a:p>
                      <a:r>
                        <a:rPr lang="es-CL" sz="1600" dirty="0"/>
                        <a:t>$45.000.000</a:t>
                      </a:r>
                    </a:p>
                  </a:txBody>
                  <a:tcPr anchor="ctr"/>
                </a:tc>
                <a:extLst>
                  <a:ext uri="{0D108BD9-81ED-4DB2-BD59-A6C34878D82A}">
                    <a16:rowId xmlns:a16="http://schemas.microsoft.com/office/drawing/2014/main" val="672417231"/>
                  </a:ext>
                </a:extLst>
              </a:tr>
              <a:tr h="641225">
                <a:tc>
                  <a:txBody>
                    <a:bodyPr/>
                    <a:lstStyle/>
                    <a:p>
                      <a:r>
                        <a:rPr lang="es-CL" sz="1600" dirty="0"/>
                        <a:t>Año 5</a:t>
                      </a:r>
                    </a:p>
                  </a:txBody>
                  <a:tcPr anchor="ctr"/>
                </a:tc>
                <a:tc>
                  <a:txBody>
                    <a:bodyPr/>
                    <a:lstStyle/>
                    <a:p>
                      <a:r>
                        <a:rPr lang="es-CL" sz="1600" dirty="0"/>
                        <a:t>$45.000.000</a:t>
                      </a:r>
                    </a:p>
                  </a:txBody>
                  <a:tcPr anchor="ctr"/>
                </a:tc>
                <a:extLst>
                  <a:ext uri="{0D108BD9-81ED-4DB2-BD59-A6C34878D82A}">
                    <a16:rowId xmlns:a16="http://schemas.microsoft.com/office/drawing/2014/main" val="1851396835"/>
                  </a:ext>
                </a:extLst>
              </a:tr>
              <a:tr h="700336">
                <a:tc>
                  <a:txBody>
                    <a:bodyPr/>
                    <a:lstStyle/>
                    <a:p>
                      <a:r>
                        <a:rPr lang="es-CL" sz="1600" dirty="0"/>
                        <a:t>Años 6 </a:t>
                      </a:r>
                    </a:p>
                    <a:p>
                      <a:r>
                        <a:rPr lang="es-CL" sz="1600" dirty="0"/>
                        <a:t>a 10</a:t>
                      </a:r>
                    </a:p>
                  </a:txBody>
                  <a:tcPr anchor="ctr"/>
                </a:tc>
                <a:tc>
                  <a:txBody>
                    <a:bodyPr/>
                    <a:lstStyle/>
                    <a:p>
                      <a:r>
                        <a:rPr lang="es-CL" sz="1600" dirty="0"/>
                        <a:t>$30.000.000</a:t>
                      </a:r>
                    </a:p>
                  </a:txBody>
                  <a:tcPr anchor="ctr"/>
                </a:tc>
                <a:extLst>
                  <a:ext uri="{0D108BD9-81ED-4DB2-BD59-A6C34878D82A}">
                    <a16:rowId xmlns:a16="http://schemas.microsoft.com/office/drawing/2014/main" val="2738216636"/>
                  </a:ext>
                </a:extLst>
              </a:tr>
            </a:tbl>
          </a:graphicData>
        </a:graphic>
      </p:graphicFrame>
    </p:spTree>
    <p:extLst>
      <p:ext uri="{BB962C8B-B14F-4D97-AF65-F5344CB8AC3E}">
        <p14:creationId xmlns:p14="http://schemas.microsoft.com/office/powerpoint/2010/main" val="1198547925"/>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434031A3-34C2-4E9D-AA63-4B989AFB50DB}"/>
              </a:ext>
            </a:extLst>
          </p:cNvPr>
          <p:cNvGraphicFramePr/>
          <p:nvPr>
            <p:extLst/>
          </p:nvPr>
        </p:nvGraphicFramePr>
        <p:xfrm>
          <a:off x="1155510" y="329125"/>
          <a:ext cx="9880979" cy="6199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0998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a:extLst>
              <a:ext uri="{FF2B5EF4-FFF2-40B4-BE49-F238E27FC236}">
                <a16:creationId xmlns:a16="http://schemas.microsoft.com/office/drawing/2014/main" id="{434031A3-34C2-4E9D-AA63-4B989AFB50DB}"/>
              </a:ext>
            </a:extLst>
          </p:cNvPr>
          <p:cNvGraphicFramePr/>
          <p:nvPr>
            <p:extLst>
              <p:ext uri="{D42A27DB-BD31-4B8C-83A1-F6EECF244321}">
                <p14:modId xmlns:p14="http://schemas.microsoft.com/office/powerpoint/2010/main" val="2235814599"/>
              </p:ext>
            </p:extLst>
          </p:nvPr>
        </p:nvGraphicFramePr>
        <p:xfrm>
          <a:off x="1155510" y="329125"/>
          <a:ext cx="9880979" cy="61997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52452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Rectangle 11">
            <a:extLst>
              <a:ext uri="{FF2B5EF4-FFF2-40B4-BE49-F238E27FC236}">
                <a16:creationId xmlns:a16="http://schemas.microsoft.com/office/drawing/2014/main" id="{156189E5-8A3E-4CFD-B71B-CCD0F8495E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33FFE9AF-342E-4E65-8621-F5F60BBFF8F1}"/>
              </a:ext>
            </a:extLst>
          </p:cNvPr>
          <p:cNvSpPr>
            <a:spLocks noGrp="1"/>
          </p:cNvSpPr>
          <p:nvPr>
            <p:ph type="title"/>
          </p:nvPr>
        </p:nvSpPr>
        <p:spPr>
          <a:xfrm>
            <a:off x="838200" y="811161"/>
            <a:ext cx="3335594" cy="5403370"/>
          </a:xfrm>
        </p:spPr>
        <p:txBody>
          <a:bodyPr>
            <a:normAutofit/>
          </a:bodyPr>
          <a:lstStyle/>
          <a:p>
            <a:r>
              <a:rPr lang="es-CL" dirty="0">
                <a:solidFill>
                  <a:srgbClr val="FFFFFF"/>
                </a:solidFill>
              </a:rPr>
              <a:t>Objetivos de la reforma en Educación Superior</a:t>
            </a:r>
          </a:p>
        </p:txBody>
      </p:sp>
      <p:graphicFrame>
        <p:nvGraphicFramePr>
          <p:cNvPr id="5" name="Marcador de contenido 2">
            <a:extLst>
              <a:ext uri="{FF2B5EF4-FFF2-40B4-BE49-F238E27FC236}">
                <a16:creationId xmlns:a16="http://schemas.microsoft.com/office/drawing/2014/main" id="{65983A43-67B4-4B91-BDF7-AABDB4CE67D9}"/>
              </a:ext>
            </a:extLst>
          </p:cNvPr>
          <p:cNvGraphicFramePr>
            <a:graphicFrameLocks noGrp="1"/>
          </p:cNvGraphicFramePr>
          <p:nvPr>
            <p:ph idx="1"/>
            <p:extLst/>
          </p:nvPr>
        </p:nvGraphicFramePr>
        <p:xfrm>
          <a:off x="5459413" y="642937"/>
          <a:ext cx="6089650" cy="60336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1401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 name="Rectangle 56">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A6340F6B-D6C2-4606-891D-B46334A1F88C}"/>
              </a:ext>
            </a:extLst>
          </p:cNvPr>
          <p:cNvSpPr>
            <a:spLocks noGrp="1"/>
          </p:cNvSpPr>
          <p:nvPr>
            <p:ph type="title"/>
          </p:nvPr>
        </p:nvSpPr>
        <p:spPr>
          <a:xfrm>
            <a:off x="838200" y="963877"/>
            <a:ext cx="3494362" cy="4930246"/>
          </a:xfrm>
          <a:prstGeom prst="ellipse">
            <a:avLst/>
          </a:prstGeom>
        </p:spPr>
        <p:txBody>
          <a:bodyPr vert="horz" lIns="91440" tIns="45720" rIns="91440" bIns="45720" rtlCol="0" anchor="ctr">
            <a:normAutofit/>
          </a:bodyPr>
          <a:lstStyle/>
          <a:p>
            <a:pPr algn="r"/>
            <a:r>
              <a:rPr lang="en-US" sz="4000" kern="1200" dirty="0">
                <a:solidFill>
                  <a:schemeClr val="accent1"/>
                </a:solidFill>
                <a:latin typeface="+mj-lt"/>
                <a:ea typeface="+mj-ea"/>
                <a:cs typeface="+mj-cs"/>
              </a:rPr>
              <a:t>Nuevo </a:t>
            </a:r>
            <a:r>
              <a:rPr lang="en-US" sz="4000" kern="1200" dirty="0" err="1">
                <a:solidFill>
                  <a:schemeClr val="accent1"/>
                </a:solidFill>
                <a:latin typeface="+mj-lt"/>
                <a:ea typeface="+mj-ea"/>
                <a:cs typeface="+mj-cs"/>
              </a:rPr>
              <a:t>Escenario</a:t>
            </a:r>
            <a:endParaRPr lang="en-US" sz="4000" kern="1200" dirty="0">
              <a:solidFill>
                <a:schemeClr val="accent1"/>
              </a:solidFill>
              <a:latin typeface="+mj-lt"/>
              <a:ea typeface="+mj-ea"/>
              <a:cs typeface="+mj-cs"/>
            </a:endParaRPr>
          </a:p>
        </p:txBody>
      </p:sp>
      <p:cxnSp>
        <p:nvCxnSpPr>
          <p:cNvPr id="59" name="Straight Connector 58">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uadroTexto 2">
            <a:extLst>
              <a:ext uri="{FF2B5EF4-FFF2-40B4-BE49-F238E27FC236}">
                <a16:creationId xmlns:a16="http://schemas.microsoft.com/office/drawing/2014/main" id="{E69A8ED0-7FC6-4BDB-A460-1DF36274484A}"/>
              </a:ext>
            </a:extLst>
          </p:cNvPr>
          <p:cNvSpPr txBox="1"/>
          <p:nvPr/>
        </p:nvSpPr>
        <p:spPr>
          <a:xfrm>
            <a:off x="4919917" y="963877"/>
            <a:ext cx="6643725" cy="566928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1</a:t>
            </a:r>
            <a:r>
              <a:rPr kumimoji="0" lang="es-CL" sz="2200" b="0" i="0" u="none" strike="noStrike" kern="1200" cap="none" spc="0" normalizeH="0" baseline="0" noProof="0" dirty="0">
                <a:ln>
                  <a:noFill/>
                </a:ln>
                <a:solidFill>
                  <a:prstClr val="black"/>
                </a:solidFill>
                <a:effectLst/>
                <a:uLnTx/>
                <a:uFillTx/>
                <a:latin typeface="Calibri" panose="020F0502020204030204"/>
                <a:ea typeface="+mn-ea"/>
                <a:cs typeface="+mn-cs"/>
              </a:rPr>
              <a:t>.- Aprobación de proyecto de ley de Educación superior que establece un nuevo escenario de regulación, rol del Estado y financiamiento para el sistema de educación superior en su conjunto, lo que debería producir en el mediano plazo cambios en la fisonomía del sistema.</a:t>
            </a:r>
          </a:p>
          <a:p>
            <a:pPr marL="0" marR="0" lvl="0" indent="-2286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s-CL"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just" defTabSz="914400" rtl="0" eaLnBrk="1" fontAlgn="auto" latinLnBrk="0" hangingPunct="1">
              <a:lnSpc>
                <a:spcPct val="90000"/>
              </a:lnSpc>
              <a:spcBef>
                <a:spcPts val="0"/>
              </a:spcBef>
              <a:spcAft>
                <a:spcPts val="600"/>
              </a:spcAft>
              <a:buClrTx/>
              <a:buSzTx/>
              <a:buFontTx/>
              <a:buNone/>
              <a:tabLst/>
              <a:defRPr/>
            </a:pPr>
            <a:r>
              <a:rPr kumimoji="0" lang="es-CL" sz="2200" b="0" i="0" u="none" strike="noStrike" kern="1200" cap="none" spc="0" normalizeH="0" baseline="0" noProof="0" dirty="0">
                <a:ln>
                  <a:noFill/>
                </a:ln>
                <a:solidFill>
                  <a:prstClr val="black"/>
                </a:solidFill>
                <a:effectLst/>
                <a:uLnTx/>
                <a:uFillTx/>
                <a:latin typeface="Calibri" panose="020F0502020204030204"/>
                <a:ea typeface="+mn-ea"/>
                <a:cs typeface="+mn-cs"/>
              </a:rPr>
              <a:t>2.- Aprobación de proyecto de ley específico para las Universidades del Estado, cuyo </a:t>
            </a:r>
            <a:r>
              <a:rPr kumimoji="0" lang="es-CL" sz="2200" b="1" i="0" u="none" strike="noStrike" kern="1200" cap="none" spc="0" normalizeH="0" baseline="0" noProof="0" dirty="0">
                <a:ln>
                  <a:noFill/>
                </a:ln>
                <a:solidFill>
                  <a:prstClr val="black"/>
                </a:solidFill>
                <a:effectLst/>
                <a:uLnTx/>
                <a:uFillTx/>
                <a:latin typeface="Calibri" panose="020F0502020204030204"/>
                <a:ea typeface="+mn-ea"/>
                <a:cs typeface="+mn-cs"/>
              </a:rPr>
              <a:t>objetivo</a:t>
            </a:r>
            <a:r>
              <a:rPr kumimoji="0" lang="es-CL" sz="2200" b="0" i="0" u="none" strike="noStrike" kern="1200" cap="none" spc="0" normalizeH="0" baseline="0" noProof="0" dirty="0">
                <a:ln>
                  <a:noFill/>
                </a:ln>
                <a:solidFill>
                  <a:prstClr val="black"/>
                </a:solidFill>
                <a:effectLst/>
                <a:uLnTx/>
                <a:uFillTx/>
                <a:latin typeface="Calibri" panose="020F0502020204030204"/>
                <a:ea typeface="+mn-ea"/>
                <a:cs typeface="+mn-cs"/>
              </a:rPr>
              <a:t> principal es </a:t>
            </a:r>
            <a:r>
              <a:rPr kumimoji="0" lang="es-CL" sz="2200" b="1" i="0" u="none" strike="noStrike" kern="1200" cap="none" spc="0" normalizeH="0" baseline="0" noProof="0" dirty="0">
                <a:ln>
                  <a:noFill/>
                </a:ln>
                <a:solidFill>
                  <a:prstClr val="black"/>
                </a:solidFill>
                <a:effectLst/>
                <a:uLnTx/>
                <a:uFillTx/>
                <a:latin typeface="Calibri" panose="020F0502020204030204"/>
                <a:ea typeface="+mn-ea"/>
                <a:cs typeface="+mn-cs"/>
              </a:rPr>
              <a:t>establecer un marco jurídico que permita a las Universidades del Estado fortalecer sus estándares de calidad académica y de gestión institucional, trabajar colaborativamente y contribuir de forma permanente en el desarrollo integral del país</a:t>
            </a:r>
            <a:r>
              <a:rPr kumimoji="0" lang="es-CL" sz="2200" b="0" i="0" u="none" strike="noStrike" kern="1200" cap="none" spc="0" normalizeH="0" baseline="0" noProof="0" dirty="0">
                <a:ln>
                  <a:noFill/>
                </a:ln>
                <a:solidFill>
                  <a:prstClr val="black"/>
                </a:solidFill>
                <a:effectLst/>
                <a:uLnTx/>
                <a:uFillTx/>
                <a:latin typeface="Calibri" panose="020F0502020204030204"/>
                <a:ea typeface="+mn-ea"/>
                <a:cs typeface="+mn-cs"/>
              </a:rPr>
              <a:t>, de conformidad a la especificidad de la misión, de las funciones y de los principios que fundamentan y dirigen su quehacer.</a:t>
            </a:r>
          </a:p>
          <a:p>
            <a:pPr marL="0" marR="0" lvl="0" indent="-228600" algn="just"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558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DC410FFF-684D-44F4-90E0-8F6393ACF000}"/>
              </a:ext>
            </a:extLst>
          </p:cNvPr>
          <p:cNvSpPr>
            <a:spLocks noGrp="1"/>
          </p:cNvSpPr>
          <p:nvPr>
            <p:ph type="title"/>
          </p:nvPr>
        </p:nvSpPr>
        <p:spPr>
          <a:xfrm>
            <a:off x="579882" y="963877"/>
            <a:ext cx="3494362" cy="4930246"/>
          </a:xfrm>
        </p:spPr>
        <p:txBody>
          <a:bodyPr>
            <a:normAutofit/>
          </a:bodyPr>
          <a:lstStyle/>
          <a:p>
            <a:pPr algn="r"/>
            <a:r>
              <a:rPr lang="es-CL" dirty="0">
                <a:solidFill>
                  <a:schemeClr val="accent1"/>
                </a:solidFill>
              </a:rPr>
              <a:t>¿Que rol asume el Estado?</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FB6010DF-6C98-4BD4-A752-76BB26667B1A}"/>
              </a:ext>
            </a:extLst>
          </p:cNvPr>
          <p:cNvSpPr>
            <a:spLocks noGrp="1"/>
          </p:cNvSpPr>
          <p:nvPr>
            <p:ph idx="1"/>
          </p:nvPr>
        </p:nvSpPr>
        <p:spPr>
          <a:xfrm>
            <a:off x="4654296" y="436098"/>
            <a:ext cx="7216139" cy="6101862"/>
          </a:xfrm>
        </p:spPr>
        <p:txBody>
          <a:bodyPr anchor="ctr">
            <a:normAutofit fontScale="92500" lnSpcReduction="20000"/>
          </a:bodyPr>
          <a:lstStyle/>
          <a:p>
            <a:pPr algn="just"/>
            <a:r>
              <a:rPr lang="es-MX" sz="2400" dirty="0"/>
              <a:t>Se reconoce el </a:t>
            </a:r>
            <a:r>
              <a:rPr lang="es-MX" sz="2400" b="1" dirty="0"/>
              <a:t>derecho a la Educación Superior</a:t>
            </a:r>
            <a:r>
              <a:rPr lang="es-MX" sz="2400" dirty="0"/>
              <a:t>.</a:t>
            </a:r>
          </a:p>
          <a:p>
            <a:pPr algn="just"/>
            <a:r>
              <a:rPr lang="es-MX" sz="2400" dirty="0"/>
              <a:t>El Estado debe </a:t>
            </a:r>
            <a:r>
              <a:rPr lang="es-MX" sz="2400" b="1" dirty="0"/>
              <a:t>proveer el ejercicio de este derecho </a:t>
            </a:r>
            <a:r>
              <a:rPr lang="es-MX" sz="2400" dirty="0"/>
              <a:t>a través de sus instituciones de educación superior, y sistemas de acceso sobre la base de criterios objetivos fundados solo en la capacidad y el mérito de los estudiantes, y fomentar mecanismos de ingreso especiales de acuerdo a principios de equidad e inclusión.</a:t>
            </a:r>
          </a:p>
          <a:p>
            <a:pPr algn="just"/>
            <a:r>
              <a:rPr lang="es-MX" sz="2400" b="1" dirty="0"/>
              <a:t>Fomentar la excelencia </a:t>
            </a:r>
            <a:r>
              <a:rPr lang="es-MX" sz="2400" dirty="0"/>
              <a:t>de todas sus universidades, promoviendo su calidad, la equidad territorial y la pertinencia de las actividades docentes, académicas y de investigación, de acuerdo con las necesidades e intereses del país, a nivel nacional y regional.</a:t>
            </a:r>
          </a:p>
          <a:p>
            <a:pPr algn="just"/>
            <a:r>
              <a:rPr lang="es-MX" sz="2400" b="1" dirty="0"/>
              <a:t>Promover una visión y acción sistémica, coordinada y articulada </a:t>
            </a:r>
            <a:r>
              <a:rPr lang="es-MX" sz="2400" dirty="0"/>
              <a:t>en el quehacer de sus instituciones, a fin de facilitar la colaboración permanente de estas instituciones en el diseño e implementación de políticas públicas y proyectos de interés general.</a:t>
            </a:r>
          </a:p>
          <a:p>
            <a:pPr algn="just"/>
            <a:r>
              <a:rPr lang="es-MX" sz="2400" b="1" dirty="0"/>
              <a:t>promover que sus universidades elaboren y desarrollen, proyectos educativos diversos,</a:t>
            </a:r>
            <a:r>
              <a:rPr lang="es-MX" sz="2400" dirty="0"/>
              <a:t> de acuerdo a los requerimientos y necesidades de los distintos territorios y realidades del país.</a:t>
            </a:r>
          </a:p>
        </p:txBody>
      </p:sp>
    </p:spTree>
    <p:extLst>
      <p:ext uri="{BB962C8B-B14F-4D97-AF65-F5344CB8AC3E}">
        <p14:creationId xmlns:p14="http://schemas.microsoft.com/office/powerpoint/2010/main" val="2430682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8AEAF1A-7D1A-4F12-887E-AED5B8A793C5}"/>
              </a:ext>
            </a:extLst>
          </p:cNvPr>
          <p:cNvSpPr>
            <a:spLocks noGrp="1"/>
          </p:cNvSpPr>
          <p:nvPr>
            <p:ph type="title"/>
          </p:nvPr>
        </p:nvSpPr>
        <p:spPr>
          <a:xfrm>
            <a:off x="838200" y="963877"/>
            <a:ext cx="3494362" cy="4930246"/>
          </a:xfrm>
        </p:spPr>
        <p:txBody>
          <a:bodyPr>
            <a:normAutofit/>
          </a:bodyPr>
          <a:lstStyle/>
          <a:p>
            <a:pPr algn="r"/>
            <a:r>
              <a:rPr lang="es-CL" dirty="0">
                <a:solidFill>
                  <a:schemeClr val="accent1"/>
                </a:solidFill>
              </a:rPr>
              <a:t>¿Que se espera de  las Universidades del Estado?</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Marcador de contenido 2">
            <a:extLst>
              <a:ext uri="{FF2B5EF4-FFF2-40B4-BE49-F238E27FC236}">
                <a16:creationId xmlns:a16="http://schemas.microsoft.com/office/drawing/2014/main" id="{BB7F23B7-7EC7-4535-BCDE-F2946E3F9A2C}"/>
              </a:ext>
            </a:extLst>
          </p:cNvPr>
          <p:cNvSpPr>
            <a:spLocks noGrp="1"/>
          </p:cNvSpPr>
          <p:nvPr>
            <p:ph idx="1"/>
          </p:nvPr>
        </p:nvSpPr>
        <p:spPr>
          <a:xfrm>
            <a:off x="4516583" y="520506"/>
            <a:ext cx="7135090" cy="6336110"/>
          </a:xfrm>
        </p:spPr>
        <p:txBody>
          <a:bodyPr anchor="ctr">
            <a:normAutofit fontScale="70000" lnSpcReduction="20000"/>
          </a:bodyPr>
          <a:lstStyle/>
          <a:p>
            <a:pPr marL="266700" indent="0">
              <a:buNone/>
            </a:pPr>
            <a:r>
              <a:rPr lang="es-CL" sz="3400" dirty="0"/>
              <a:t>La Ley considera una Misión común para todas las Universidades del Estado:</a:t>
            </a:r>
          </a:p>
          <a:p>
            <a:pPr algn="just">
              <a:buFont typeface="Wingdings" panose="05000000000000000000" pitchFamily="2" charset="2"/>
              <a:buChar char="Ø"/>
            </a:pPr>
            <a:endParaRPr lang="es-CL" sz="2900" b="1" dirty="0"/>
          </a:p>
          <a:p>
            <a:pPr marL="539750" lvl="1" indent="-276225" algn="just"/>
            <a:r>
              <a:rPr lang="es-MX" sz="2900" b="1" dirty="0"/>
              <a:t>Cultivar, generar, desarrollar y transmitir el saber superior </a:t>
            </a:r>
            <a:r>
              <a:rPr lang="es-MX" sz="2900" dirty="0"/>
              <a:t>en las diversas áreas del conocimiento y dominios de la cultura, por medio de la investigación, la creación, la innovación y de las demás funciones de estas instituciones. </a:t>
            </a:r>
          </a:p>
          <a:p>
            <a:pPr marL="539750" lvl="1" indent="-276225" algn="just"/>
            <a:endParaRPr lang="es-MX" sz="2900" dirty="0"/>
          </a:p>
          <a:p>
            <a:pPr marL="539750" lvl="1" indent="-276225" algn="just"/>
            <a:r>
              <a:rPr lang="es-MX" sz="2900" b="1" dirty="0"/>
              <a:t>Contribuir a satisfacer las necesidades e intereses generales de la sociedad, colaborando, como parte integrante del Estado, </a:t>
            </a:r>
            <a:r>
              <a:rPr lang="es-MX" sz="2900" dirty="0"/>
              <a:t>en todas aquellas políticas, planes y programas que propendan al desarrollo cultural, social, territorial, artístico, científico, tecnológico, económico y sustentable del país, a nivel nacional y regional, con una perspectiva intercultural.</a:t>
            </a:r>
          </a:p>
          <a:p>
            <a:pPr marL="539750" lvl="1" indent="-276225" algn="just"/>
            <a:endParaRPr lang="es-MX" sz="2900" dirty="0"/>
          </a:p>
          <a:p>
            <a:pPr marL="539750" lvl="1" indent="-276225" algn="just"/>
            <a:r>
              <a:rPr lang="es-MX" sz="2900" b="1" dirty="0"/>
              <a:t>Asumir con vocación de excelencia la formación de personas con espíritu crítico y reflexivo</a:t>
            </a:r>
            <a:r>
              <a:rPr lang="es-MX" sz="2900" dirty="0"/>
              <a:t>, que promuevan el diálogo racional y la tolerancia, y que contribuyan a forjar una </a:t>
            </a:r>
            <a:r>
              <a:rPr lang="es-MX" sz="2900" b="1" dirty="0"/>
              <a:t>ciudadanía inspirada en valores éticos, democráticos, cívicos y de solidaridad social</a:t>
            </a:r>
            <a:r>
              <a:rPr lang="es-MX" sz="2900" dirty="0"/>
              <a:t>, respetuosa de los pueblos originarios y del medio ambiente.</a:t>
            </a:r>
          </a:p>
          <a:p>
            <a:pPr marL="534988" lvl="1" indent="0" algn="just">
              <a:buNone/>
            </a:pPr>
            <a:r>
              <a:rPr lang="es-MX" sz="2900" dirty="0"/>
              <a:t>Promover que sus estudiantes tengan una vinculación necesaria con los requerimientos y desafíos del país y sus regiones durante su formación profesional.</a:t>
            </a:r>
          </a:p>
          <a:p>
            <a:pPr algn="just"/>
            <a:endParaRPr lang="es-CL" sz="1700" dirty="0"/>
          </a:p>
        </p:txBody>
      </p:sp>
    </p:spTree>
    <p:extLst>
      <p:ext uri="{BB962C8B-B14F-4D97-AF65-F5344CB8AC3E}">
        <p14:creationId xmlns:p14="http://schemas.microsoft.com/office/powerpoint/2010/main" val="1798779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E95D989-81FA-4BAD-9AD5-E46CEDA91B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3"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0277B242-FC47-4BAE-B254-E6FA755E3BA0}"/>
              </a:ext>
            </a:extLst>
          </p:cNvPr>
          <p:cNvSpPr>
            <a:spLocks noGrp="1"/>
          </p:cNvSpPr>
          <p:nvPr>
            <p:ph type="title"/>
          </p:nvPr>
        </p:nvSpPr>
        <p:spPr>
          <a:xfrm>
            <a:off x="838200" y="811161"/>
            <a:ext cx="3335594" cy="5403370"/>
          </a:xfrm>
        </p:spPr>
        <p:txBody>
          <a:bodyPr>
            <a:normAutofit/>
          </a:bodyPr>
          <a:lstStyle/>
          <a:p>
            <a:r>
              <a:rPr lang="es-CL" dirty="0">
                <a:solidFill>
                  <a:schemeClr val="bg1"/>
                </a:solidFill>
              </a:rPr>
              <a:t>Mandatos explícitos establecidos en la ley.</a:t>
            </a:r>
          </a:p>
        </p:txBody>
      </p:sp>
      <p:sp>
        <p:nvSpPr>
          <p:cNvPr id="12" name="Rectangle 11">
            <a:extLst>
              <a:ext uri="{FF2B5EF4-FFF2-40B4-BE49-F238E27FC236}">
                <a16:creationId xmlns:a16="http://schemas.microsoft.com/office/drawing/2014/main" id="{156189E5-8A3E-4CFD-B71B-CCD0F8495E5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3" y="0"/>
            <a:ext cx="142074" cy="6858000"/>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Marcador de contenido 2">
            <a:extLst>
              <a:ext uri="{FF2B5EF4-FFF2-40B4-BE49-F238E27FC236}">
                <a16:creationId xmlns:a16="http://schemas.microsoft.com/office/drawing/2014/main" id="{F2A0FCFA-4295-4E3F-A52B-35B94182D140}"/>
              </a:ext>
            </a:extLst>
          </p:cNvPr>
          <p:cNvGraphicFramePr>
            <a:graphicFrameLocks noGrp="1"/>
          </p:cNvGraphicFramePr>
          <p:nvPr>
            <p:ph idx="1"/>
            <p:extLst/>
          </p:nvPr>
        </p:nvGraphicFramePr>
        <p:xfrm>
          <a:off x="5011994" y="642937"/>
          <a:ext cx="6833642" cy="5572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2611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Rectangle 43">
            <a:extLst>
              <a:ext uri="{FF2B5EF4-FFF2-40B4-BE49-F238E27FC236}">
                <a16:creationId xmlns:a16="http://schemas.microsoft.com/office/drawing/2014/main" id="{42A5316D-ED2F-4F89-B4B4-8D9240B1A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658D018-944D-41A5-B6C3-2EA2BE2052AA}"/>
              </a:ext>
            </a:extLst>
          </p:cNvPr>
          <p:cNvSpPr>
            <a:spLocks noGrp="1"/>
          </p:cNvSpPr>
          <p:nvPr>
            <p:ph type="title"/>
          </p:nvPr>
        </p:nvSpPr>
        <p:spPr>
          <a:xfrm>
            <a:off x="154746" y="1911925"/>
            <a:ext cx="3530990" cy="3363460"/>
          </a:xfrm>
          <a:prstGeom prst="ellipse">
            <a:avLst/>
          </a:prstGeom>
          <a:solidFill>
            <a:srgbClr val="262626"/>
          </a:solidFill>
          <a:ln w="174625" cmpd="thinThick">
            <a:solidFill>
              <a:srgbClr val="262626"/>
            </a:solidFill>
          </a:ln>
        </p:spPr>
        <p:txBody>
          <a:bodyPr anchor="ctr">
            <a:normAutofit/>
          </a:bodyPr>
          <a:lstStyle/>
          <a:p>
            <a:pPr algn="ctr"/>
            <a:r>
              <a:rPr lang="es-CL" sz="2800" dirty="0">
                <a:solidFill>
                  <a:srgbClr val="FFFFFF"/>
                </a:solidFill>
              </a:rPr>
              <a:t>Desafío de implementación de la ley</a:t>
            </a:r>
          </a:p>
        </p:txBody>
      </p:sp>
      <p:graphicFrame>
        <p:nvGraphicFramePr>
          <p:cNvPr id="19" name="Marcador de contenido 2">
            <a:extLst>
              <a:ext uri="{FF2B5EF4-FFF2-40B4-BE49-F238E27FC236}">
                <a16:creationId xmlns:a16="http://schemas.microsoft.com/office/drawing/2014/main" id="{2DCAB30E-5162-43CE-8BE8-5F5DB4825830}"/>
              </a:ext>
            </a:extLst>
          </p:cNvPr>
          <p:cNvGraphicFramePr>
            <a:graphicFrameLocks noGrp="1"/>
          </p:cNvGraphicFramePr>
          <p:nvPr>
            <p:ph idx="1"/>
            <p:extLst>
              <p:ext uri="{D42A27DB-BD31-4B8C-83A1-F6EECF244321}">
                <p14:modId xmlns:p14="http://schemas.microsoft.com/office/powerpoint/2010/main" val="2257931463"/>
              </p:ext>
            </p:extLst>
          </p:nvPr>
        </p:nvGraphicFramePr>
        <p:xfrm>
          <a:off x="3860800" y="464234"/>
          <a:ext cx="7950200" cy="60254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8383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2A5316D-ED2F-4F89-B4B4-8D9240B1A34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2FEB0CF-712B-4240-B80B-CB9A2917E5A5}"/>
              </a:ext>
            </a:extLst>
          </p:cNvPr>
          <p:cNvSpPr>
            <a:spLocks noGrp="1"/>
          </p:cNvSpPr>
          <p:nvPr>
            <p:ph type="title"/>
          </p:nvPr>
        </p:nvSpPr>
        <p:spPr>
          <a:xfrm>
            <a:off x="555366" y="1787236"/>
            <a:ext cx="2916382" cy="2923309"/>
          </a:xfrm>
          <a:prstGeom prst="ellipse">
            <a:avLst/>
          </a:prstGeom>
          <a:solidFill>
            <a:srgbClr val="262626"/>
          </a:solidFill>
          <a:ln w="174625" cmpd="thinThick">
            <a:solidFill>
              <a:srgbClr val="262626"/>
            </a:solidFill>
          </a:ln>
        </p:spPr>
        <p:txBody>
          <a:bodyPr anchor="ctr">
            <a:normAutofit/>
          </a:bodyPr>
          <a:lstStyle/>
          <a:p>
            <a:pPr algn="ctr"/>
            <a:r>
              <a:rPr lang="es-CL" sz="2400" dirty="0">
                <a:solidFill>
                  <a:srgbClr val="FFFFFF"/>
                </a:solidFill>
              </a:rPr>
              <a:t>EJES ESTRATÉGICOS</a:t>
            </a:r>
          </a:p>
        </p:txBody>
      </p:sp>
      <p:graphicFrame>
        <p:nvGraphicFramePr>
          <p:cNvPr id="5" name="Marcador de contenido 2">
            <a:extLst>
              <a:ext uri="{FF2B5EF4-FFF2-40B4-BE49-F238E27FC236}">
                <a16:creationId xmlns:a16="http://schemas.microsoft.com/office/drawing/2014/main" id="{D083F0A6-5FEC-4AAD-BFAA-CDE1578056F9}"/>
              </a:ext>
            </a:extLst>
          </p:cNvPr>
          <p:cNvGraphicFramePr>
            <a:graphicFrameLocks noGrp="1"/>
          </p:cNvGraphicFramePr>
          <p:nvPr>
            <p:ph idx="1"/>
            <p:extLst/>
          </p:nvPr>
        </p:nvGraphicFramePr>
        <p:xfrm>
          <a:off x="3746500" y="703974"/>
          <a:ext cx="8216900" cy="58492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30333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3443</TotalTime>
  <Words>4138</Words>
  <Application>Microsoft Office PowerPoint</Application>
  <PresentationFormat>Panorámica</PresentationFormat>
  <Paragraphs>205</Paragraphs>
  <Slides>29</Slides>
  <Notes>4</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29</vt:i4>
      </vt:variant>
    </vt:vector>
  </HeadingPairs>
  <TitlesOfParts>
    <vt:vector size="35" baseType="lpstr">
      <vt:lpstr>Arial</vt:lpstr>
      <vt:lpstr>Calibri</vt:lpstr>
      <vt:lpstr>Calibri Light</vt:lpstr>
      <vt:lpstr>Wingdings</vt:lpstr>
      <vt:lpstr>Tema de Office</vt:lpstr>
      <vt:lpstr>1_Tema de Office</vt:lpstr>
      <vt:lpstr> Desafíos y oportunidades para las Universidades Estatales en el marco de la nueva legislación </vt:lpstr>
      <vt:lpstr>Sentido de la reforma</vt:lpstr>
      <vt:lpstr>Objetivos de la reforma en Educación Superior</vt:lpstr>
      <vt:lpstr>Nuevo Escenario</vt:lpstr>
      <vt:lpstr>¿Que rol asume el Estado?</vt:lpstr>
      <vt:lpstr>¿Que se espera de  las Universidades del Estado?</vt:lpstr>
      <vt:lpstr>Mandatos explícitos establecidos en la ley.</vt:lpstr>
      <vt:lpstr>Desafío de implementación de la ley</vt:lpstr>
      <vt:lpstr>EJES ESTRATÉGICOS</vt:lpstr>
      <vt:lpstr>EJE ESTRATÉGICO 1.- Mejora sistemática de la calidad de las Universidades Estatales</vt:lpstr>
      <vt:lpstr>Nuevos elementos desde la perspectiva del aseguramiento de la calidad</vt:lpstr>
      <vt:lpstr>Algunos ejemplos de estas obligaciones</vt:lpstr>
      <vt:lpstr>Presentación de PowerPoint</vt:lpstr>
      <vt:lpstr>Presentación de PowerPoint</vt:lpstr>
      <vt:lpstr>Ley incorpora: </vt:lpstr>
      <vt:lpstr>EJE ESTRATÉGICO 2. Trabajo Colaborativo entre las Universidades del Estado.</vt:lpstr>
      <vt:lpstr>Por qué el principio de Colaboración </vt:lpstr>
      <vt:lpstr>Desafíos para el trabajo colaborativo</vt:lpstr>
      <vt:lpstr>Desafíos para el trabajo colaborativo</vt:lpstr>
      <vt:lpstr>EJE ESTRATÉGICO 3.- Visión y acción sistémica entre las universidades y demás órganos del Estado  </vt:lpstr>
      <vt:lpstr>EJE ESTRATÉGICO 3.- Visión y acción sistémica entre las universidades y demás órganos del Estado</vt:lpstr>
      <vt:lpstr>Eje estratégico 3.- Visión y acción sistémica entre las universidades y demás órganos del Estado</vt:lpstr>
      <vt:lpstr>MECANISMO PARA OPERACIONALIZAR EL PLAN ESTRATEGICO Plan de Fortalecimiento de las Universidades del Estado</vt:lpstr>
      <vt:lpstr>EN QUE CONSISTE</vt:lpstr>
      <vt:lpstr>Líneas estratégicas destacadas en la ley</vt:lpstr>
      <vt:lpstr>Respecto de la gestión del Plan de Fortalecimiento</vt:lpstr>
      <vt:lpstr>Recursos del Plan de Fortalecimiento</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Desafíos y oportunidades para las Universidades Estatales en el marco de la nueva legislación</dc:title>
  <dc:creator>Alejandra Contreras Altmann</dc:creator>
  <cp:lastModifiedBy>Windows User</cp:lastModifiedBy>
  <cp:revision>11</cp:revision>
  <dcterms:created xsi:type="dcterms:W3CDTF">2018-12-06T03:38:52Z</dcterms:created>
  <dcterms:modified xsi:type="dcterms:W3CDTF">2019-03-18T14:51:37Z</dcterms:modified>
</cp:coreProperties>
</file>